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authors.xml" ContentType="application/vnd.ms-powerpoint.author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"/>
  </p:notesMasterIdLst>
  <p:sldIdLst>
    <p:sldId id="290" r:id="rId2"/>
    <p:sldId id="457" r:id="rId3"/>
    <p:sldId id="459" r:id="rId4"/>
    <p:sldId id="447" r:id="rId5"/>
    <p:sldId id="458" r:id="rId6"/>
    <p:sldId id="261" r:id="rId7"/>
    <p:sldId id="418" r:id="rId8"/>
    <p:sldId id="448" r:id="rId9"/>
    <p:sldId id="450" r:id="rId10"/>
    <p:sldId id="43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6CE350-C26D-7908-888A-8A2F259DCADF}" name="sufam[戴淑芬]" initials="淑戴" userId="S::sufam@pidc.org.tw::3508133d-0e5e-4d74-9553-4f7565f88505" providerId="AD"/>
  <p188:author id="{9B5C1E6E-9C19-1993-343A-E3D8919960DB}" name="hrp0623[黃如萍]" initials="如黃" userId="S::hrp0623@pidc.org.tw::21e15d0c-bd1b-4b78-ac4c-35e62f2b253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6D29"/>
    <a:srgbClr val="29B098"/>
    <a:srgbClr val="068F88"/>
    <a:srgbClr val="0B3B75"/>
    <a:srgbClr val="3075B1"/>
    <a:srgbClr val="343B53"/>
    <a:srgbClr val="334454"/>
    <a:srgbClr val="F3AA15"/>
    <a:srgbClr val="C51E30"/>
    <a:srgbClr val="059B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hzi[林育資]" userId="S::yuhzi@pidc.org.tw::470ecdbf-c7f0-4d81-8974-47e4d4d0a42d" providerId="AD" clId="Web-{F8D705B2-DAC1-B713-8A87-F6B312DF37C6}"/>
    <pc:docChg chg="modSld">
      <pc:chgData name="yuhzi[林育資]" userId="S::yuhzi@pidc.org.tw::470ecdbf-c7f0-4d81-8974-47e4d4d0a42d" providerId="AD" clId="Web-{F8D705B2-DAC1-B713-8A87-F6B312DF37C6}" dt="2026-07-27T10:02:46.553" v="0" actId="14100"/>
      <pc:docMkLst>
        <pc:docMk/>
      </pc:docMkLst>
      <pc:sldChg chg="modSp">
        <pc:chgData name="yuhzi[林育資]" userId="S::yuhzi@pidc.org.tw::470ecdbf-c7f0-4d81-8974-47e4d4d0a42d" providerId="AD" clId="Web-{F8D705B2-DAC1-B713-8A87-F6B312DF37C6}" dt="2026-07-27T10:02:46.553" v="0" actId="14100"/>
        <pc:sldMkLst>
          <pc:docMk/>
          <pc:sldMk cId="0" sldId="434"/>
        </pc:sldMkLst>
        <pc:spChg chg="mod">
          <ac:chgData name="yuhzi[林育資]" userId="S::yuhzi@pidc.org.tw::470ecdbf-c7f0-4d81-8974-47e4d4d0a42d" providerId="AD" clId="Web-{F8D705B2-DAC1-B713-8A87-F6B312DF37C6}" dt="2026-07-27T10:02:46.553" v="0" actId="14100"/>
          <ac:spMkLst>
            <pc:docMk/>
            <pc:sldMk cId="0" sldId="434"/>
            <ac:spMk id="70" creationId="{182D14CA-833A-86E8-9650-4B20CC8A7599}"/>
          </ac:spMkLst>
        </pc:spChg>
      </pc:sldChg>
    </pc:docChg>
  </pc:docChgLst>
  <pc:docChgLst>
    <pc:chgData name="蕭斯元 Patrick Hsiao" userId="6898e51f-dda3-40f4-b455-1b999810cd76" providerId="ADAL" clId="{0E51AEE4-EB2C-423F-8A94-44978CBD1700}"/>
    <pc:docChg chg="custSel modSld">
      <pc:chgData name="蕭斯元 Patrick Hsiao" userId="6898e51f-dda3-40f4-b455-1b999810cd76" providerId="ADAL" clId="{0E51AEE4-EB2C-423F-8A94-44978CBD1700}" dt="2026-08-17T08:39:41.103" v="14" actId="478"/>
      <pc:docMkLst>
        <pc:docMk/>
      </pc:docMkLst>
      <pc:sldChg chg="delSp mod">
        <pc:chgData name="蕭斯元 Patrick Hsiao" userId="6898e51f-dda3-40f4-b455-1b999810cd76" providerId="ADAL" clId="{0E51AEE4-EB2C-423F-8A94-44978CBD1700}" dt="2026-08-17T08:39:34.246" v="10" actId="478"/>
        <pc:sldMkLst>
          <pc:docMk/>
          <pc:sldMk cId="0" sldId="261"/>
        </pc:sldMkLst>
        <pc:picChg chg="del">
          <ac:chgData name="蕭斯元 Patrick Hsiao" userId="6898e51f-dda3-40f4-b455-1b999810cd76" providerId="ADAL" clId="{0E51AEE4-EB2C-423F-8A94-44978CBD1700}" dt="2026-08-17T08:39:34.246" v="10" actId="478"/>
          <ac:picMkLst>
            <pc:docMk/>
            <pc:sldMk cId="0" sldId="261"/>
            <ac:picMk id="15" creationId="{F292A3BD-4BCB-4978-9970-89EEDE6F338C}"/>
          </ac:picMkLst>
        </pc:picChg>
      </pc:sldChg>
      <pc:sldChg chg="addSp delSp modSp mod">
        <pc:chgData name="蕭斯元 Patrick Hsiao" userId="6898e51f-dda3-40f4-b455-1b999810cd76" providerId="ADAL" clId="{0E51AEE4-EB2C-423F-8A94-44978CBD1700}" dt="2026-08-17T08:39:26.247" v="5" actId="1076"/>
        <pc:sldMkLst>
          <pc:docMk/>
          <pc:sldMk cId="0" sldId="290"/>
        </pc:sldMkLst>
        <pc:spChg chg="add mod">
          <ac:chgData name="蕭斯元 Patrick Hsiao" userId="6898e51f-dda3-40f4-b455-1b999810cd76" providerId="ADAL" clId="{0E51AEE4-EB2C-423F-8A94-44978CBD1700}" dt="2026-08-17T08:39:26.247" v="5" actId="1076"/>
          <ac:spMkLst>
            <pc:docMk/>
            <pc:sldMk cId="0" sldId="290"/>
            <ac:spMk id="7" creationId="{6331350B-2C4B-911F-DD63-419F3DBB9681}"/>
          </ac:spMkLst>
        </pc:spChg>
        <pc:picChg chg="del mod">
          <ac:chgData name="蕭斯元 Patrick Hsiao" userId="6898e51f-dda3-40f4-b455-1b999810cd76" providerId="ADAL" clId="{0E51AEE4-EB2C-423F-8A94-44978CBD1700}" dt="2026-08-17T08:39:19.105" v="1" actId="478"/>
          <ac:picMkLst>
            <pc:docMk/>
            <pc:sldMk cId="0" sldId="290"/>
            <ac:picMk id="8" creationId="{AF9F6755-8AEC-F7FC-91AF-81BC61AA22D9}"/>
          </ac:picMkLst>
        </pc:picChg>
      </pc:sldChg>
      <pc:sldChg chg="delSp mod">
        <pc:chgData name="蕭斯元 Patrick Hsiao" userId="6898e51f-dda3-40f4-b455-1b999810cd76" providerId="ADAL" clId="{0E51AEE4-EB2C-423F-8A94-44978CBD1700}" dt="2026-08-17T08:39:36.124" v="11" actId="478"/>
        <pc:sldMkLst>
          <pc:docMk/>
          <pc:sldMk cId="0" sldId="418"/>
        </pc:sldMkLst>
        <pc:picChg chg="del">
          <ac:chgData name="蕭斯元 Patrick Hsiao" userId="6898e51f-dda3-40f4-b455-1b999810cd76" providerId="ADAL" clId="{0E51AEE4-EB2C-423F-8A94-44978CBD1700}" dt="2026-08-17T08:39:36.124" v="11" actId="478"/>
          <ac:picMkLst>
            <pc:docMk/>
            <pc:sldMk cId="0" sldId="418"/>
            <ac:picMk id="5" creationId="{2ED6DFFC-D1FB-5384-4774-F991554B2A57}"/>
          </ac:picMkLst>
        </pc:picChg>
      </pc:sldChg>
      <pc:sldChg chg="delSp mod">
        <pc:chgData name="蕭斯元 Patrick Hsiao" userId="6898e51f-dda3-40f4-b455-1b999810cd76" providerId="ADAL" clId="{0E51AEE4-EB2C-423F-8A94-44978CBD1700}" dt="2026-08-17T08:39:41.103" v="14" actId="478"/>
        <pc:sldMkLst>
          <pc:docMk/>
          <pc:sldMk cId="0" sldId="434"/>
        </pc:sldMkLst>
        <pc:picChg chg="del">
          <ac:chgData name="蕭斯元 Patrick Hsiao" userId="6898e51f-dda3-40f4-b455-1b999810cd76" providerId="ADAL" clId="{0E51AEE4-EB2C-423F-8A94-44978CBD1700}" dt="2026-08-17T08:39:41.103" v="14" actId="478"/>
          <ac:picMkLst>
            <pc:docMk/>
            <pc:sldMk cId="0" sldId="434"/>
            <ac:picMk id="76" creationId="{93CC665D-5AA6-5E1C-0D7B-AEDC96741EE7}"/>
          </ac:picMkLst>
        </pc:picChg>
      </pc:sldChg>
      <pc:sldChg chg="delSp mod">
        <pc:chgData name="蕭斯元 Patrick Hsiao" userId="6898e51f-dda3-40f4-b455-1b999810cd76" providerId="ADAL" clId="{0E51AEE4-EB2C-423F-8A94-44978CBD1700}" dt="2026-08-17T08:39:31.200" v="8" actId="478"/>
        <pc:sldMkLst>
          <pc:docMk/>
          <pc:sldMk cId="0" sldId="447"/>
        </pc:sldMkLst>
        <pc:picChg chg="del">
          <ac:chgData name="蕭斯元 Patrick Hsiao" userId="6898e51f-dda3-40f4-b455-1b999810cd76" providerId="ADAL" clId="{0E51AEE4-EB2C-423F-8A94-44978CBD1700}" dt="2026-08-17T08:39:31.200" v="8" actId="478"/>
          <ac:picMkLst>
            <pc:docMk/>
            <pc:sldMk cId="0" sldId="447"/>
            <ac:picMk id="10" creationId="{4831E627-8045-5C50-E29A-CC9CDFCDDA5C}"/>
          </ac:picMkLst>
        </pc:picChg>
      </pc:sldChg>
      <pc:sldChg chg="delSp mod">
        <pc:chgData name="蕭斯元 Patrick Hsiao" userId="6898e51f-dda3-40f4-b455-1b999810cd76" providerId="ADAL" clId="{0E51AEE4-EB2C-423F-8A94-44978CBD1700}" dt="2026-08-17T08:39:37.790" v="12" actId="478"/>
        <pc:sldMkLst>
          <pc:docMk/>
          <pc:sldMk cId="0" sldId="448"/>
        </pc:sldMkLst>
        <pc:picChg chg="del">
          <ac:chgData name="蕭斯元 Patrick Hsiao" userId="6898e51f-dda3-40f4-b455-1b999810cd76" providerId="ADAL" clId="{0E51AEE4-EB2C-423F-8A94-44978CBD1700}" dt="2026-08-17T08:39:37.790" v="12" actId="478"/>
          <ac:picMkLst>
            <pc:docMk/>
            <pc:sldMk cId="0" sldId="448"/>
            <ac:picMk id="22" creationId="{BED6826E-FD55-2124-53C3-44E9BE273E9D}"/>
          </ac:picMkLst>
        </pc:picChg>
      </pc:sldChg>
      <pc:sldChg chg="delSp mod">
        <pc:chgData name="蕭斯元 Patrick Hsiao" userId="6898e51f-dda3-40f4-b455-1b999810cd76" providerId="ADAL" clId="{0E51AEE4-EB2C-423F-8A94-44978CBD1700}" dt="2026-08-17T08:39:39.409" v="13" actId="478"/>
        <pc:sldMkLst>
          <pc:docMk/>
          <pc:sldMk cId="0" sldId="450"/>
        </pc:sldMkLst>
        <pc:picChg chg="del">
          <ac:chgData name="蕭斯元 Patrick Hsiao" userId="6898e51f-dda3-40f4-b455-1b999810cd76" providerId="ADAL" clId="{0E51AEE4-EB2C-423F-8A94-44978CBD1700}" dt="2026-08-17T08:39:39.409" v="13" actId="478"/>
          <ac:picMkLst>
            <pc:docMk/>
            <pc:sldMk cId="0" sldId="450"/>
            <ac:picMk id="6" creationId="{E8D96874-8D4B-C30E-2DCA-B4F2E4241BC7}"/>
          </ac:picMkLst>
        </pc:picChg>
      </pc:sldChg>
      <pc:sldChg chg="delSp mod">
        <pc:chgData name="蕭斯元 Patrick Hsiao" userId="6898e51f-dda3-40f4-b455-1b999810cd76" providerId="ADAL" clId="{0E51AEE4-EB2C-423F-8A94-44978CBD1700}" dt="2026-08-17T08:39:27.778" v="6" actId="478"/>
        <pc:sldMkLst>
          <pc:docMk/>
          <pc:sldMk cId="1889245284" sldId="457"/>
        </pc:sldMkLst>
        <pc:picChg chg="del">
          <ac:chgData name="蕭斯元 Patrick Hsiao" userId="6898e51f-dda3-40f4-b455-1b999810cd76" providerId="ADAL" clId="{0E51AEE4-EB2C-423F-8A94-44978CBD1700}" dt="2026-08-17T08:39:27.778" v="6" actId="478"/>
          <ac:picMkLst>
            <pc:docMk/>
            <pc:sldMk cId="1889245284" sldId="457"/>
            <ac:picMk id="4" creationId="{6CB98858-D51A-052D-288C-34931578AEDD}"/>
          </ac:picMkLst>
        </pc:picChg>
      </pc:sldChg>
      <pc:sldChg chg="delSp mod">
        <pc:chgData name="蕭斯元 Patrick Hsiao" userId="6898e51f-dda3-40f4-b455-1b999810cd76" providerId="ADAL" clId="{0E51AEE4-EB2C-423F-8A94-44978CBD1700}" dt="2026-08-17T08:39:32.584" v="9" actId="478"/>
        <pc:sldMkLst>
          <pc:docMk/>
          <pc:sldMk cId="4211065230" sldId="458"/>
        </pc:sldMkLst>
        <pc:picChg chg="del">
          <ac:chgData name="蕭斯元 Patrick Hsiao" userId="6898e51f-dda3-40f4-b455-1b999810cd76" providerId="ADAL" clId="{0E51AEE4-EB2C-423F-8A94-44978CBD1700}" dt="2026-08-17T08:39:32.584" v="9" actId="478"/>
          <ac:picMkLst>
            <pc:docMk/>
            <pc:sldMk cId="4211065230" sldId="458"/>
            <ac:picMk id="13" creationId="{561689CF-FB92-B4AC-1F6A-09AE3D4760FC}"/>
          </ac:picMkLst>
        </pc:picChg>
      </pc:sldChg>
      <pc:sldChg chg="delSp mod">
        <pc:chgData name="蕭斯元 Patrick Hsiao" userId="6898e51f-dda3-40f4-b455-1b999810cd76" providerId="ADAL" clId="{0E51AEE4-EB2C-423F-8A94-44978CBD1700}" dt="2026-08-17T08:39:29.243" v="7" actId="478"/>
        <pc:sldMkLst>
          <pc:docMk/>
          <pc:sldMk cId="936375375" sldId="459"/>
        </pc:sldMkLst>
        <pc:picChg chg="del">
          <ac:chgData name="蕭斯元 Patrick Hsiao" userId="6898e51f-dda3-40f4-b455-1b999810cd76" providerId="ADAL" clId="{0E51AEE4-EB2C-423F-8A94-44978CBD1700}" dt="2026-08-17T08:39:29.243" v="7" actId="478"/>
          <ac:picMkLst>
            <pc:docMk/>
            <pc:sldMk cId="936375375" sldId="459"/>
            <ac:picMk id="19" creationId="{2490938E-CE08-EC36-D0A9-75346110CAB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1751FF-6C80-4690-9564-F3BEABCAB04B}" type="datetimeFigureOut">
              <a:rPr lang="zh-TW" altLang="en-US" smtClean="0"/>
              <a:t>2026/8/17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CE4849-EDF5-4293-AC17-BA2DB0E1303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5428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2138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CE4849-EDF5-4293-AC17-BA2DB0E13032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98882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CE4849-EDF5-4293-AC17-BA2DB0E13032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819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F4DA3-C375-4512-84F5-2B49DD635F3B}" type="datetime1">
              <a:rPr lang="en-US" altLang="zh-TW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804E4-8CEA-4FA0-84A9-B319ADE81A8E}" type="datetime1">
              <a:rPr lang="en-US" altLang="zh-TW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A621F-D3F5-4184-A28A-B89D0737714C}" type="datetime1">
              <a:rPr lang="en-US" altLang="zh-TW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5989-999D-48F9-BD54-7D9B3A2503A3}" type="datetime1">
              <a:rPr lang="en-US" altLang="zh-TW" smtClean="0"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4B1F-61DF-4DB1-BE56-40C776B09D2F}" type="datetime1">
              <a:rPr lang="en-US" altLang="zh-TW" smtClean="0"/>
              <a:t>8/17/2026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A0EE5-0FD0-4EA5-929C-04AFC31E0F78}" type="datetime1">
              <a:rPr lang="en-US" altLang="zh-TW" smtClean="0"/>
              <a:t>8/17/2026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677AE-3DB4-495D-B7A6-3432147158DD}" type="datetime1">
              <a:rPr lang="en-US" altLang="zh-TW" smtClean="0"/>
              <a:t>8/17/2026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61621-DD75-4360-B6B7-63CBC0AB047D}" type="datetime1">
              <a:rPr lang="en-US" altLang="zh-TW" smtClean="0"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2A2AF-34AB-4975-9AF5-85AC7C9C2ECF}" type="datetime1">
              <a:rPr lang="en-US" altLang="zh-TW" smtClean="0"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768A4-8208-4F56-8CB4-0A3F917F193C}" type="datetime1">
              <a:rPr lang="en-US" altLang="zh-TW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FCF37-52F7-466E-A017-9809BEC42FBF}" type="datetime1">
              <a:rPr lang="en-US" altLang="zh-TW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1651940" y="0"/>
            <a:ext cx="54006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zh-CN" altLang="en-US" sz="10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"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http://www.1ppt.com/moban/</a:t>
            </a:r>
            <a:r>
              <a:rPr lang="zh-CN" altLang="en-US" sz="10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CD98468-23AA-8EF6-B893-F09D28C725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22611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12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3FC37-93FA-4A75-8649-5BA5DC4FDE79}" type="datetime1">
              <a:rPr lang="en-US" altLang="zh-TW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2611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tags" Target="../tags/tag20.xml"/><Relationship Id="rId3" Type="http://schemas.openxmlformats.org/officeDocument/2006/relationships/tags" Target="../tags/tag5.xml"/><Relationship Id="rId21" Type="http://schemas.openxmlformats.org/officeDocument/2006/relationships/image" Target="../media/image2.png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notesSlide" Target="../notesSlides/notesSlide2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image" Target="../media/image12.png"/><Relationship Id="rId10" Type="http://schemas.openxmlformats.org/officeDocument/2006/relationships/tags" Target="../tags/tag12.xml"/><Relationship Id="rId19" Type="http://schemas.openxmlformats.org/officeDocument/2006/relationships/slideLayout" Target="../slideLayouts/slideLayout12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tags" Target="../tags/tag35.xml"/><Relationship Id="rId18" Type="http://schemas.openxmlformats.org/officeDocument/2006/relationships/tags" Target="../tags/tag40.xml"/><Relationship Id="rId26" Type="http://schemas.openxmlformats.org/officeDocument/2006/relationships/tags" Target="../tags/tag48.xml"/><Relationship Id="rId39" Type="http://schemas.openxmlformats.org/officeDocument/2006/relationships/tags" Target="../tags/tag61.xml"/><Relationship Id="rId21" Type="http://schemas.openxmlformats.org/officeDocument/2006/relationships/tags" Target="../tags/tag43.xml"/><Relationship Id="rId34" Type="http://schemas.openxmlformats.org/officeDocument/2006/relationships/tags" Target="../tags/tag56.xml"/><Relationship Id="rId42" Type="http://schemas.openxmlformats.org/officeDocument/2006/relationships/slideLayout" Target="../slideLayouts/slideLayout12.xml"/><Relationship Id="rId7" Type="http://schemas.openxmlformats.org/officeDocument/2006/relationships/tags" Target="../tags/tag29.xml"/><Relationship Id="rId2" Type="http://schemas.openxmlformats.org/officeDocument/2006/relationships/tags" Target="../tags/tag24.xml"/><Relationship Id="rId16" Type="http://schemas.openxmlformats.org/officeDocument/2006/relationships/tags" Target="../tags/tag38.xml"/><Relationship Id="rId29" Type="http://schemas.openxmlformats.org/officeDocument/2006/relationships/tags" Target="../tags/tag51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tags" Target="../tags/tag33.xml"/><Relationship Id="rId24" Type="http://schemas.openxmlformats.org/officeDocument/2006/relationships/tags" Target="../tags/tag46.xml"/><Relationship Id="rId32" Type="http://schemas.openxmlformats.org/officeDocument/2006/relationships/tags" Target="../tags/tag54.xml"/><Relationship Id="rId37" Type="http://schemas.openxmlformats.org/officeDocument/2006/relationships/tags" Target="../tags/tag59.xml"/><Relationship Id="rId40" Type="http://schemas.openxmlformats.org/officeDocument/2006/relationships/tags" Target="../tags/tag62.xml"/><Relationship Id="rId45" Type="http://schemas.openxmlformats.org/officeDocument/2006/relationships/image" Target="../media/image14.png"/><Relationship Id="rId5" Type="http://schemas.openxmlformats.org/officeDocument/2006/relationships/tags" Target="../tags/tag27.xml"/><Relationship Id="rId15" Type="http://schemas.openxmlformats.org/officeDocument/2006/relationships/tags" Target="../tags/tag37.xml"/><Relationship Id="rId23" Type="http://schemas.openxmlformats.org/officeDocument/2006/relationships/tags" Target="../tags/tag45.xml"/><Relationship Id="rId28" Type="http://schemas.openxmlformats.org/officeDocument/2006/relationships/tags" Target="../tags/tag50.xml"/><Relationship Id="rId36" Type="http://schemas.openxmlformats.org/officeDocument/2006/relationships/tags" Target="../tags/tag58.xml"/><Relationship Id="rId10" Type="http://schemas.openxmlformats.org/officeDocument/2006/relationships/tags" Target="../tags/tag32.xml"/><Relationship Id="rId19" Type="http://schemas.openxmlformats.org/officeDocument/2006/relationships/tags" Target="../tags/tag41.xml"/><Relationship Id="rId31" Type="http://schemas.openxmlformats.org/officeDocument/2006/relationships/tags" Target="../tags/tag53.xml"/><Relationship Id="rId44" Type="http://schemas.openxmlformats.org/officeDocument/2006/relationships/image" Target="../media/image2.png"/><Relationship Id="rId4" Type="http://schemas.openxmlformats.org/officeDocument/2006/relationships/tags" Target="../tags/tag26.xml"/><Relationship Id="rId9" Type="http://schemas.openxmlformats.org/officeDocument/2006/relationships/tags" Target="../tags/tag31.xml"/><Relationship Id="rId14" Type="http://schemas.openxmlformats.org/officeDocument/2006/relationships/tags" Target="../tags/tag36.xml"/><Relationship Id="rId22" Type="http://schemas.openxmlformats.org/officeDocument/2006/relationships/tags" Target="../tags/tag44.xml"/><Relationship Id="rId27" Type="http://schemas.openxmlformats.org/officeDocument/2006/relationships/tags" Target="../tags/tag49.xml"/><Relationship Id="rId30" Type="http://schemas.openxmlformats.org/officeDocument/2006/relationships/tags" Target="../tags/tag52.xml"/><Relationship Id="rId35" Type="http://schemas.openxmlformats.org/officeDocument/2006/relationships/tags" Target="../tags/tag57.xml"/><Relationship Id="rId43" Type="http://schemas.openxmlformats.org/officeDocument/2006/relationships/notesSlide" Target="../notesSlides/notesSlide4.xml"/><Relationship Id="rId8" Type="http://schemas.openxmlformats.org/officeDocument/2006/relationships/tags" Target="../tags/tag30.xml"/><Relationship Id="rId3" Type="http://schemas.openxmlformats.org/officeDocument/2006/relationships/tags" Target="../tags/tag25.xml"/><Relationship Id="rId12" Type="http://schemas.openxmlformats.org/officeDocument/2006/relationships/tags" Target="../tags/tag34.xml"/><Relationship Id="rId17" Type="http://schemas.openxmlformats.org/officeDocument/2006/relationships/tags" Target="../tags/tag39.xml"/><Relationship Id="rId25" Type="http://schemas.openxmlformats.org/officeDocument/2006/relationships/tags" Target="../tags/tag47.xml"/><Relationship Id="rId33" Type="http://schemas.openxmlformats.org/officeDocument/2006/relationships/tags" Target="../tags/tag55.xml"/><Relationship Id="rId38" Type="http://schemas.openxmlformats.org/officeDocument/2006/relationships/tags" Target="../tags/tag60.xml"/><Relationship Id="rId20" Type="http://schemas.openxmlformats.org/officeDocument/2006/relationships/tags" Target="../tags/tag42.xml"/><Relationship Id="rId41" Type="http://schemas.openxmlformats.org/officeDocument/2006/relationships/tags" Target="../tags/tag6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72.xml"/><Relationship Id="rId13" Type="http://schemas.openxmlformats.org/officeDocument/2006/relationships/tags" Target="../tags/tag77.xml"/><Relationship Id="rId18" Type="http://schemas.openxmlformats.org/officeDocument/2006/relationships/tags" Target="../tags/tag82.xml"/><Relationship Id="rId26" Type="http://schemas.openxmlformats.org/officeDocument/2006/relationships/tags" Target="../tags/tag90.xml"/><Relationship Id="rId3" Type="http://schemas.openxmlformats.org/officeDocument/2006/relationships/tags" Target="../tags/tag67.xml"/><Relationship Id="rId21" Type="http://schemas.openxmlformats.org/officeDocument/2006/relationships/tags" Target="../tags/tag85.xml"/><Relationship Id="rId7" Type="http://schemas.openxmlformats.org/officeDocument/2006/relationships/tags" Target="../tags/tag71.xml"/><Relationship Id="rId12" Type="http://schemas.openxmlformats.org/officeDocument/2006/relationships/tags" Target="../tags/tag76.xml"/><Relationship Id="rId17" Type="http://schemas.openxmlformats.org/officeDocument/2006/relationships/tags" Target="../tags/tag81.xml"/><Relationship Id="rId25" Type="http://schemas.openxmlformats.org/officeDocument/2006/relationships/tags" Target="../tags/tag89.xml"/><Relationship Id="rId2" Type="http://schemas.openxmlformats.org/officeDocument/2006/relationships/tags" Target="../tags/tag66.xml"/><Relationship Id="rId16" Type="http://schemas.openxmlformats.org/officeDocument/2006/relationships/tags" Target="../tags/tag80.xml"/><Relationship Id="rId20" Type="http://schemas.openxmlformats.org/officeDocument/2006/relationships/tags" Target="../tags/tag84.xml"/><Relationship Id="rId29" Type="http://schemas.openxmlformats.org/officeDocument/2006/relationships/tags" Target="../tags/tag93.xml"/><Relationship Id="rId1" Type="http://schemas.openxmlformats.org/officeDocument/2006/relationships/tags" Target="../tags/tag65.xml"/><Relationship Id="rId6" Type="http://schemas.openxmlformats.org/officeDocument/2006/relationships/tags" Target="../tags/tag70.xml"/><Relationship Id="rId11" Type="http://schemas.openxmlformats.org/officeDocument/2006/relationships/tags" Target="../tags/tag75.xml"/><Relationship Id="rId24" Type="http://schemas.openxmlformats.org/officeDocument/2006/relationships/tags" Target="../tags/tag88.xml"/><Relationship Id="rId32" Type="http://schemas.openxmlformats.org/officeDocument/2006/relationships/image" Target="../media/image2.png"/><Relationship Id="rId5" Type="http://schemas.openxmlformats.org/officeDocument/2006/relationships/tags" Target="../tags/tag69.xml"/><Relationship Id="rId15" Type="http://schemas.openxmlformats.org/officeDocument/2006/relationships/tags" Target="../tags/tag79.xml"/><Relationship Id="rId23" Type="http://schemas.openxmlformats.org/officeDocument/2006/relationships/tags" Target="../tags/tag87.xml"/><Relationship Id="rId28" Type="http://schemas.openxmlformats.org/officeDocument/2006/relationships/tags" Target="../tags/tag92.xml"/><Relationship Id="rId10" Type="http://schemas.openxmlformats.org/officeDocument/2006/relationships/tags" Target="../tags/tag74.xml"/><Relationship Id="rId19" Type="http://schemas.openxmlformats.org/officeDocument/2006/relationships/tags" Target="../tags/tag83.xml"/><Relationship Id="rId31" Type="http://schemas.openxmlformats.org/officeDocument/2006/relationships/slideLayout" Target="../slideLayouts/slideLayout12.xml"/><Relationship Id="rId4" Type="http://schemas.openxmlformats.org/officeDocument/2006/relationships/tags" Target="../tags/tag68.xml"/><Relationship Id="rId9" Type="http://schemas.openxmlformats.org/officeDocument/2006/relationships/tags" Target="../tags/tag73.xml"/><Relationship Id="rId14" Type="http://schemas.openxmlformats.org/officeDocument/2006/relationships/tags" Target="../tags/tag78.xml"/><Relationship Id="rId22" Type="http://schemas.openxmlformats.org/officeDocument/2006/relationships/tags" Target="../tags/tag86.xml"/><Relationship Id="rId27" Type="http://schemas.openxmlformats.org/officeDocument/2006/relationships/tags" Target="../tags/tag91.xml"/><Relationship Id="rId30" Type="http://schemas.openxmlformats.org/officeDocument/2006/relationships/tags" Target="../tags/tag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4B734058-9D1A-BBB5-8D13-65D4D1141D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671"/>
            <a:ext cx="12191999" cy="6856660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A73C7DD9-C6D1-923B-E3EB-EEDE8C5FAB6E}"/>
              </a:ext>
            </a:extLst>
          </p:cNvPr>
          <p:cNvSpPr txBox="1"/>
          <p:nvPr/>
        </p:nvSpPr>
        <p:spPr>
          <a:xfrm>
            <a:off x="681264" y="1297578"/>
            <a:ext cx="10870656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TW" sz="7500" b="1">
                <a:solidFill>
                  <a:srgbClr val="0F2D5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PFAS</a:t>
            </a:r>
            <a:r>
              <a:rPr lang="zh-TW" altLang="en-US" sz="7500" b="1">
                <a:solidFill>
                  <a:srgbClr val="0F2D5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全球法規</a:t>
            </a:r>
            <a:endParaRPr lang="en-US" altLang="zh-TW" sz="7500" b="1">
              <a:solidFill>
                <a:srgbClr val="0F2D5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None/>
            </a:pPr>
            <a:r>
              <a:rPr lang="zh-TW" altLang="en-US" sz="7500" b="1">
                <a:solidFill>
                  <a:srgbClr val="0F2D5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重點解析</a:t>
            </a:r>
          </a:p>
        </p:txBody>
      </p:sp>
      <p:sp>
        <p:nvSpPr>
          <p:cNvPr id="4" name="矩形: 圓角 3">
            <a:extLst>
              <a:ext uri="{FF2B5EF4-FFF2-40B4-BE49-F238E27FC236}">
                <a16:creationId xmlns:a16="http://schemas.microsoft.com/office/drawing/2014/main" id="{9CFE4723-75C2-4295-3F20-ABFA2400E7EF}"/>
              </a:ext>
            </a:extLst>
          </p:cNvPr>
          <p:cNvSpPr/>
          <p:nvPr/>
        </p:nvSpPr>
        <p:spPr>
          <a:xfrm>
            <a:off x="781051" y="3700141"/>
            <a:ext cx="7550150" cy="387635"/>
          </a:xfrm>
          <a:prstGeom prst="roundRect">
            <a:avLst/>
          </a:prstGeom>
          <a:solidFill>
            <a:srgbClr val="069B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590D4D0E-6ED0-16A8-A2BD-1F1A8E6C6A0F}"/>
              </a:ext>
            </a:extLst>
          </p:cNvPr>
          <p:cNvSpPr txBox="1"/>
          <p:nvPr/>
        </p:nvSpPr>
        <p:spPr>
          <a:xfrm>
            <a:off x="781050" y="3725717"/>
            <a:ext cx="755014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TW" altLang="en-US" sz="15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快速掌握全球</a:t>
            </a:r>
            <a:r>
              <a:rPr lang="en-US" altLang="zh-TW" sz="15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PFAS(</a:t>
            </a:r>
            <a:r>
              <a:rPr lang="zh-TW" altLang="en-US" sz="15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全氟</a:t>
            </a:r>
            <a:r>
              <a:rPr lang="en-US" altLang="zh-TW" sz="15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5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多氟烷基物質</a:t>
            </a:r>
            <a:r>
              <a:rPr lang="en-US" altLang="zh-TW" sz="15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5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管理發展、主要國家法規及企業管理重點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562673E7-EC8A-CF9C-1F91-049B8D952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</a:t>
            </a:fld>
            <a:endParaRPr 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6331350B-2C4B-911F-DD63-419F3DBB9681}"/>
              </a:ext>
            </a:extLst>
          </p:cNvPr>
          <p:cNvSpPr txBox="1"/>
          <p:nvPr/>
        </p:nvSpPr>
        <p:spPr>
          <a:xfrm>
            <a:off x="9089274" y="6051217"/>
            <a:ext cx="525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財團法人塑膠工業技術發展中心</a:t>
            </a:r>
            <a:endParaRPr lang="en-US" sz="1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" y="0"/>
            <a:ext cx="12192000" cy="6861646"/>
          </a:xfrm>
          <a:prstGeom prst="rect">
            <a:avLst/>
          </a:prstGeom>
        </p:spPr>
      </p:pic>
      <p:sp>
        <p:nvSpPr>
          <p:cNvPr id="20" name="文字方塊 19">
            <a:extLst>
              <a:ext uri="{FF2B5EF4-FFF2-40B4-BE49-F238E27FC236}">
                <a16:creationId xmlns:a16="http://schemas.microsoft.com/office/drawing/2014/main" id="{CF83ABEC-CE7C-531D-B795-F0EA376C67AF}"/>
              </a:ext>
            </a:extLst>
          </p:cNvPr>
          <p:cNvSpPr txBox="1"/>
          <p:nvPr/>
        </p:nvSpPr>
        <p:spPr>
          <a:xfrm>
            <a:off x="495388" y="6603998"/>
            <a:ext cx="765700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Stockholm Convention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European Chemicals Agency (ECHA)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US EPA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OECD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、環境部化學物質管理署；塑膠中心整理 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(2026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22" name="图形">
            <a:extLst>
              <a:ext uri="{FF2B5EF4-FFF2-40B4-BE49-F238E27FC236}">
                <a16:creationId xmlns:a16="http://schemas.microsoft.com/office/drawing/2014/main" id="{FBE84655-802D-9C96-87CB-0B009B41DB9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645587"/>
            <a:ext cx="12192000" cy="646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600" b="1">
                <a:solidFill>
                  <a:srgbClr val="343B53"/>
                </a:solidFill>
                <a:latin typeface="Arial"/>
                <a:ea typeface="微软雅黑"/>
                <a:cs typeface="MiSans Medium" panose="00000600000000000000" charset="-122"/>
              </a:defRPr>
            </a:lvl1pPr>
          </a:lstStyle>
          <a:p>
            <a:pPr algn="ctr"/>
            <a:r>
              <a:rPr lang="en-US" altLang="zh-TW"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rPr>
              <a:t>PFAS</a:t>
            </a:r>
            <a:r>
              <a:rPr lang="zh-TW" altLang="en-US"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rPr>
              <a:t>是什麼？</a:t>
            </a:r>
            <a:endParaRPr lang="zh-CN" altLang="en-US"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850CD0B7-2B55-2FAB-4DB3-4A7A15B85147}"/>
              </a:ext>
            </a:extLst>
          </p:cNvPr>
          <p:cNvSpPr/>
          <p:nvPr/>
        </p:nvSpPr>
        <p:spPr>
          <a:xfrm>
            <a:off x="587141" y="5961921"/>
            <a:ext cx="11020926" cy="438879"/>
          </a:xfrm>
          <a:prstGeom prst="roundRect">
            <a:avLst/>
          </a:prstGeom>
          <a:solidFill>
            <a:srgbClr val="FFC000"/>
          </a:solidFill>
          <a:ln w="28575">
            <a:solidFill>
              <a:srgbClr val="163355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: 圓角 20">
            <a:extLst>
              <a:ext uri="{FF2B5EF4-FFF2-40B4-BE49-F238E27FC236}">
                <a16:creationId xmlns:a16="http://schemas.microsoft.com/office/drawing/2014/main" id="{618BE799-A70E-D75D-3A97-0BB4C991E2D6}"/>
              </a:ext>
            </a:extLst>
          </p:cNvPr>
          <p:cNvSpPr/>
          <p:nvPr/>
        </p:nvSpPr>
        <p:spPr>
          <a:xfrm>
            <a:off x="748019" y="1290929"/>
            <a:ext cx="5080000" cy="4436273"/>
          </a:xfrm>
          <a:prstGeom prst="roundRect">
            <a:avLst/>
          </a:prstGeom>
          <a:solidFill>
            <a:schemeClr val="bg1">
              <a:alpha val="75000"/>
            </a:schemeClr>
          </a:solidFill>
          <a:ln w="28575">
            <a:solidFill>
              <a:srgbClr val="1633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A0B6B06F-6FDC-479E-BACF-B06F86130575}"/>
              </a:ext>
            </a:extLst>
          </p:cNvPr>
          <p:cNvSpPr txBox="1"/>
          <p:nvPr/>
        </p:nvSpPr>
        <p:spPr>
          <a:xfrm>
            <a:off x="1107094" y="1526719"/>
            <a:ext cx="4379414" cy="138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160"/>
              </a:lnSpc>
            </a:pPr>
            <a:r>
              <a:rPr sz="1600" b="1" i="0" u="none" dirty="0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PFAS(</a:t>
            </a:r>
            <a:r>
              <a:rPr sz="1600" b="1" i="0" u="none" dirty="0" err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全氟</a:t>
            </a:r>
            <a:r>
              <a:rPr lang="en-US" altLang="zh-TW" sz="1600" b="1" i="0" u="none" dirty="0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sz="1600" b="1" i="0" u="none" dirty="0" err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多氟烷基物質</a:t>
            </a:r>
            <a:r>
              <a:rPr sz="1600" b="1" i="0" u="none" dirty="0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sz="1600" b="1" i="0" u="none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是一群人工合成化學物質的統稱，目前已知種類超過</a:t>
            </a:r>
            <a:r>
              <a:rPr lang="en-US" sz="1600" b="1" i="0" u="none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sz="1600" b="1" i="0" u="none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12,000種。其分子結構中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具</a:t>
            </a:r>
            <a:r>
              <a:rPr sz="1600" b="1" i="0" u="none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有高度穩定的碳</a:t>
            </a:r>
            <a:r>
              <a:rPr sz="1600" b="1" i="0" u="none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-氟(C-F)鍵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，因此具備耐熱、防水、防油及耐化學性等特性，被廣泛應用於各類工業及民生產品。</a:t>
            </a:r>
            <a:endParaRPr sz="1600" b="1" i="0" u="none" dirty="0">
              <a:solidFill>
                <a:srgbClr val="334155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67E5510-3107-423F-9403-16B82355C915}"/>
              </a:ext>
            </a:extLst>
          </p:cNvPr>
          <p:cNvSpPr/>
          <p:nvPr/>
        </p:nvSpPr>
        <p:spPr>
          <a:xfrm>
            <a:off x="3060850" y="2908460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400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耐熱</a:t>
            </a:r>
            <a:endParaRPr lang="zh-TW" altLang="en-US" sz="1400" b="1">
              <a:solidFill>
                <a:srgbClr val="068F88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6FA480A-467A-462C-9103-EB6F1C57DD94}"/>
              </a:ext>
            </a:extLst>
          </p:cNvPr>
          <p:cNvSpPr/>
          <p:nvPr/>
        </p:nvSpPr>
        <p:spPr>
          <a:xfrm>
            <a:off x="4583357" y="3939908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400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防水</a:t>
            </a:r>
            <a:endParaRPr lang="zh-TW" altLang="en-US" sz="1400" b="1">
              <a:solidFill>
                <a:srgbClr val="068F88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7BC2039-6FF3-467C-BC52-98687DAC1C50}"/>
              </a:ext>
            </a:extLst>
          </p:cNvPr>
          <p:cNvSpPr/>
          <p:nvPr/>
        </p:nvSpPr>
        <p:spPr>
          <a:xfrm>
            <a:off x="4173304" y="5298262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400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防油</a:t>
            </a:r>
            <a:endParaRPr lang="zh-TW" altLang="en-US" sz="1400" b="1">
              <a:solidFill>
                <a:srgbClr val="068F88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9B7E763-E809-4759-8353-94B120416240}"/>
              </a:ext>
            </a:extLst>
          </p:cNvPr>
          <p:cNvSpPr/>
          <p:nvPr/>
        </p:nvSpPr>
        <p:spPr>
          <a:xfrm>
            <a:off x="1667023" y="5303195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400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耐化學性</a:t>
            </a:r>
            <a:endParaRPr lang="zh-TW" altLang="en-US" sz="1400" b="1">
              <a:solidFill>
                <a:srgbClr val="068F88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E878DD1-50DA-4C0A-9696-3CAC35DD380F}"/>
              </a:ext>
            </a:extLst>
          </p:cNvPr>
          <p:cNvSpPr/>
          <p:nvPr/>
        </p:nvSpPr>
        <p:spPr>
          <a:xfrm>
            <a:off x="1215618" y="3941376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400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極難降解</a:t>
            </a:r>
            <a:endParaRPr lang="zh-TW" altLang="en-US" sz="1400" b="1">
              <a:solidFill>
                <a:srgbClr val="068F88"/>
              </a:solidFill>
            </a:endParaRPr>
          </a:p>
        </p:txBody>
      </p:sp>
      <p:pic>
        <p:nvPicPr>
          <p:cNvPr id="28" name="圖片 27">
            <a:extLst>
              <a:ext uri="{FF2B5EF4-FFF2-40B4-BE49-F238E27FC236}">
                <a16:creationId xmlns:a16="http://schemas.microsoft.com/office/drawing/2014/main" id="{80CCC2A3-2CA0-2251-FC9B-62AA08D872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4856" y="3202410"/>
            <a:ext cx="2394070" cy="2259644"/>
          </a:xfrm>
          <a:prstGeom prst="rect">
            <a:avLst/>
          </a:prstGeom>
        </p:spPr>
      </p:pic>
      <p:sp>
        <p:nvSpPr>
          <p:cNvPr id="30" name="矩形: 圓角 29">
            <a:extLst>
              <a:ext uri="{FF2B5EF4-FFF2-40B4-BE49-F238E27FC236}">
                <a16:creationId xmlns:a16="http://schemas.microsoft.com/office/drawing/2014/main" id="{8572FFDE-856E-E638-5637-765F69CB8459}"/>
              </a:ext>
            </a:extLst>
          </p:cNvPr>
          <p:cNvSpPr/>
          <p:nvPr/>
        </p:nvSpPr>
        <p:spPr>
          <a:xfrm>
            <a:off x="6295113" y="1290928"/>
            <a:ext cx="5080000" cy="4457077"/>
          </a:xfrm>
          <a:prstGeom prst="roundRect">
            <a:avLst/>
          </a:prstGeom>
          <a:solidFill>
            <a:schemeClr val="bg1">
              <a:alpha val="75000"/>
            </a:schemeClr>
          </a:solidFill>
          <a:ln w="28575">
            <a:solidFill>
              <a:srgbClr val="1633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9301A37-9D68-4A43-8EF1-07F2B8B35B6C}"/>
              </a:ext>
            </a:extLst>
          </p:cNvPr>
          <p:cNvSpPr/>
          <p:nvPr/>
        </p:nvSpPr>
        <p:spPr>
          <a:xfrm>
            <a:off x="1257296" y="6013368"/>
            <a:ext cx="105873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部分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PFAS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在環境中具有高度持久性，難以自然分解，因此常被稱為「永久性化學物質」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(Forever Chemicals)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4" name="圖片 33">
            <a:extLst>
              <a:ext uri="{FF2B5EF4-FFF2-40B4-BE49-F238E27FC236}">
                <a16:creationId xmlns:a16="http://schemas.microsoft.com/office/drawing/2014/main" id="{72FB0309-DCF2-2066-B49A-773C4F2EA3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74570" y="6022795"/>
            <a:ext cx="315648" cy="278944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02A94394-403B-47A1-AC9A-6DD1E0F1D8C4}"/>
              </a:ext>
            </a:extLst>
          </p:cNvPr>
          <p:cNvSpPr txBox="1"/>
          <p:nvPr/>
        </p:nvSpPr>
        <p:spPr>
          <a:xfrm>
            <a:off x="7656158" y="1545518"/>
            <a:ext cx="4730591" cy="369332"/>
          </a:xfrm>
          <a:prstGeom prst="rect">
            <a:avLst/>
          </a:prstGeom>
          <a:noFill/>
        </p:spPr>
        <p:txBody>
          <a:bodyPr wrap="square" lIns="207466" tIns="0" rIns="0" bIns="0" anchor="t">
            <a:spAutoFit/>
          </a:bodyPr>
          <a:lstStyle/>
          <a:p>
            <a:pPr algn="l"/>
            <a:r>
              <a:rPr sz="2400" b="1" i="0" u="none" err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廣泛應用領域</a:t>
            </a:r>
            <a:endParaRPr sz="2400" b="1" i="0" u="none">
              <a:solidFill>
                <a:srgbClr val="068F8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3CB59AF0-EA82-4DD8-9E14-27A18C2A1DC6}"/>
              </a:ext>
            </a:extLst>
          </p:cNvPr>
          <p:cNvSpPr txBox="1"/>
          <p:nvPr/>
        </p:nvSpPr>
        <p:spPr>
          <a:xfrm>
            <a:off x="6688032" y="4904245"/>
            <a:ext cx="2157412" cy="252954"/>
          </a:xfrm>
          <a:prstGeom prst="rect">
            <a:avLst/>
          </a:prstGeom>
          <a:noFill/>
        </p:spPr>
        <p:txBody>
          <a:bodyPr wrap="square" lIns="28575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400" b="1" i="0" u="none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食品包裝</a:t>
            </a:r>
            <a:endParaRPr sz="1400" b="1" i="0" u="none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TextBox 18">
            <a:extLst>
              <a:ext uri="{FF2B5EF4-FFF2-40B4-BE49-F238E27FC236}">
                <a16:creationId xmlns:a16="http://schemas.microsoft.com/office/drawing/2014/main" id="{9B6276B0-E89A-4F54-B14D-81C56634DACB}"/>
              </a:ext>
            </a:extLst>
          </p:cNvPr>
          <p:cNvSpPr txBox="1"/>
          <p:nvPr/>
        </p:nvSpPr>
        <p:spPr>
          <a:xfrm>
            <a:off x="8217862" y="4918887"/>
            <a:ext cx="2157412" cy="252954"/>
          </a:xfrm>
          <a:prstGeom prst="rect">
            <a:avLst/>
          </a:prstGeom>
          <a:noFill/>
        </p:spPr>
        <p:txBody>
          <a:bodyPr wrap="square" lIns="28575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400" b="1" i="0" u="none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汽車工業</a:t>
            </a:r>
            <a:endParaRPr sz="1400" b="1" i="0" u="none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TextBox 19">
            <a:extLst>
              <a:ext uri="{FF2B5EF4-FFF2-40B4-BE49-F238E27FC236}">
                <a16:creationId xmlns:a16="http://schemas.microsoft.com/office/drawing/2014/main" id="{67AAE835-C99C-4EFD-A248-43C113676F9A}"/>
              </a:ext>
            </a:extLst>
          </p:cNvPr>
          <p:cNvSpPr txBox="1"/>
          <p:nvPr/>
        </p:nvSpPr>
        <p:spPr>
          <a:xfrm>
            <a:off x="9754065" y="4925989"/>
            <a:ext cx="2157412" cy="252954"/>
          </a:xfrm>
          <a:prstGeom prst="rect">
            <a:avLst/>
          </a:prstGeom>
          <a:noFill/>
        </p:spPr>
        <p:txBody>
          <a:bodyPr wrap="square" lIns="28575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400" b="1" i="0" u="none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消防泡沫</a:t>
            </a:r>
            <a:endParaRPr sz="1400" b="1" i="0" u="none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A29AD5DB-5F66-4267-9FDA-D0BD324D947B}"/>
              </a:ext>
            </a:extLst>
          </p:cNvPr>
          <p:cNvSpPr txBox="1"/>
          <p:nvPr/>
        </p:nvSpPr>
        <p:spPr>
          <a:xfrm>
            <a:off x="6717531" y="3168665"/>
            <a:ext cx="2157412" cy="252954"/>
          </a:xfrm>
          <a:prstGeom prst="rect">
            <a:avLst/>
          </a:prstGeom>
          <a:noFill/>
        </p:spPr>
        <p:txBody>
          <a:bodyPr wrap="square" lIns="28575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400" b="1" i="0" u="none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半導體</a:t>
            </a:r>
            <a:endParaRPr sz="1400" b="1" i="0" u="none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FBE2A960-4EBE-46F1-B86E-100958F0F8F8}"/>
              </a:ext>
            </a:extLst>
          </p:cNvPr>
          <p:cNvSpPr txBox="1"/>
          <p:nvPr/>
        </p:nvSpPr>
        <p:spPr>
          <a:xfrm>
            <a:off x="8152394" y="3177274"/>
            <a:ext cx="1445098" cy="252954"/>
          </a:xfrm>
          <a:prstGeom prst="rect">
            <a:avLst/>
          </a:prstGeom>
          <a:noFill/>
        </p:spPr>
        <p:txBody>
          <a:bodyPr wrap="square" lIns="28575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400" b="1" i="0" u="none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電子零組件</a:t>
            </a:r>
            <a:endParaRPr sz="1400" b="1" i="0" u="none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TextBox 16">
            <a:extLst>
              <a:ext uri="{FF2B5EF4-FFF2-40B4-BE49-F238E27FC236}">
                <a16:creationId xmlns:a16="http://schemas.microsoft.com/office/drawing/2014/main" id="{BFB1D51E-7BDB-4CCC-B458-C1619F8D64FA}"/>
              </a:ext>
            </a:extLst>
          </p:cNvPr>
          <p:cNvSpPr txBox="1"/>
          <p:nvPr/>
        </p:nvSpPr>
        <p:spPr>
          <a:xfrm>
            <a:off x="9754065" y="3168726"/>
            <a:ext cx="1205474" cy="252954"/>
          </a:xfrm>
          <a:prstGeom prst="rect">
            <a:avLst/>
          </a:prstGeom>
          <a:noFill/>
        </p:spPr>
        <p:txBody>
          <a:bodyPr wrap="square" lIns="28575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400" b="1" i="0" u="none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紡織服飾</a:t>
            </a:r>
            <a:endParaRPr sz="1400" b="1" i="0" u="none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7" name="圖片 36">
            <a:extLst>
              <a:ext uri="{FF2B5EF4-FFF2-40B4-BE49-F238E27FC236}">
                <a16:creationId xmlns:a16="http://schemas.microsoft.com/office/drawing/2014/main" id="{C4C83ED6-BA3C-EF5E-7DC6-E85E37012A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6835786" y="2402851"/>
            <a:ext cx="957665" cy="588614"/>
          </a:xfrm>
          <a:prstGeom prst="rect">
            <a:avLst/>
          </a:prstGeom>
        </p:spPr>
      </p:pic>
      <p:pic>
        <p:nvPicPr>
          <p:cNvPr id="39" name="圖片 38">
            <a:extLst>
              <a:ext uri="{FF2B5EF4-FFF2-40B4-BE49-F238E27FC236}">
                <a16:creationId xmlns:a16="http://schemas.microsoft.com/office/drawing/2014/main" id="{F32E6658-E09D-5121-9D0C-C6CA58ECB1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8320580" y="2331190"/>
            <a:ext cx="1068200" cy="687406"/>
          </a:xfrm>
          <a:prstGeom prst="rect">
            <a:avLst/>
          </a:prstGeom>
        </p:spPr>
      </p:pic>
      <p:pic>
        <p:nvPicPr>
          <p:cNvPr id="41" name="圖片 40">
            <a:extLst>
              <a:ext uri="{FF2B5EF4-FFF2-40B4-BE49-F238E27FC236}">
                <a16:creationId xmlns:a16="http://schemas.microsoft.com/office/drawing/2014/main" id="{462306E2-C111-C682-FAC6-0117C96370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10021454" y="2281187"/>
            <a:ext cx="753744" cy="791163"/>
          </a:xfrm>
          <a:prstGeom prst="rect">
            <a:avLst/>
          </a:prstGeom>
        </p:spPr>
      </p:pic>
      <p:pic>
        <p:nvPicPr>
          <p:cNvPr id="43" name="圖片 42">
            <a:extLst>
              <a:ext uri="{FF2B5EF4-FFF2-40B4-BE49-F238E27FC236}">
                <a16:creationId xmlns:a16="http://schemas.microsoft.com/office/drawing/2014/main" id="{D46BC7E7-7B2D-BD9A-6561-F9FC8F60FA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8320580" y="3984233"/>
            <a:ext cx="1009717" cy="741434"/>
          </a:xfrm>
          <a:prstGeom prst="rect">
            <a:avLst/>
          </a:prstGeom>
        </p:spPr>
      </p:pic>
      <p:pic>
        <p:nvPicPr>
          <p:cNvPr id="45" name="圖片 44">
            <a:extLst>
              <a:ext uri="{FF2B5EF4-FFF2-40B4-BE49-F238E27FC236}">
                <a16:creationId xmlns:a16="http://schemas.microsoft.com/office/drawing/2014/main" id="{D3F01167-7622-99FF-7EBE-359D7D18C07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/>
        </p:blipFill>
        <p:spPr>
          <a:xfrm>
            <a:off x="10003535" y="3984233"/>
            <a:ext cx="829235" cy="712167"/>
          </a:xfrm>
          <a:prstGeom prst="rect">
            <a:avLst/>
          </a:prstGeom>
        </p:spPr>
      </p:pic>
      <p:pic>
        <p:nvPicPr>
          <p:cNvPr id="47" name="圖片 46">
            <a:extLst>
              <a:ext uri="{FF2B5EF4-FFF2-40B4-BE49-F238E27FC236}">
                <a16:creationId xmlns:a16="http://schemas.microsoft.com/office/drawing/2014/main" id="{C8FC51A4-47A8-EC19-531D-F2112149FE4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/>
        </p:blipFill>
        <p:spPr>
          <a:xfrm>
            <a:off x="6923083" y="3885581"/>
            <a:ext cx="786367" cy="904617"/>
          </a:xfrm>
          <a:prstGeom prst="rect">
            <a:avLst/>
          </a:prstGeom>
        </p:spPr>
      </p:pic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2DA3391B-FE58-84A9-75BF-FDD722774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245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C27CD-1E49-FB0D-AC67-956D5B705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9673FF7-9DB5-EC22-4E08-D72CD31B54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999" cy="6861646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BE23003A-C4DB-6852-9E06-BC88291601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0473" y="1458299"/>
            <a:ext cx="5711051" cy="4670959"/>
          </a:xfrm>
          <a:prstGeom prst="rect">
            <a:avLst/>
          </a:prstGeom>
        </p:spPr>
      </p:pic>
      <p:sp>
        <p:nvSpPr>
          <p:cNvPr id="27" name="文字方塊 26">
            <a:extLst>
              <a:ext uri="{FF2B5EF4-FFF2-40B4-BE49-F238E27FC236}">
                <a16:creationId xmlns:a16="http://schemas.microsoft.com/office/drawing/2014/main" id="{BE453021-C406-9DDB-ED57-021AFF0C112D}"/>
              </a:ext>
            </a:extLst>
          </p:cNvPr>
          <p:cNvSpPr txBox="1"/>
          <p:nvPr/>
        </p:nvSpPr>
        <p:spPr>
          <a:xfrm>
            <a:off x="495388" y="3410599"/>
            <a:ext cx="2626811" cy="183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altLang="zh-TW" sz="2000" b="1" kern="100">
                <a:solidFill>
                  <a:srgbClr val="894804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4. </a:t>
            </a:r>
            <a:r>
              <a:rPr lang="zh-TW" altLang="zh-TW" sz="2000" b="1" kern="100">
                <a:solidFill>
                  <a:srgbClr val="894804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健康與生態風險</a:t>
            </a:r>
            <a:br>
              <a:rPr lang="en-US" altLang="zh-TW" sz="2400" b="1" kern="100">
                <a:solidFill>
                  <a:srgbClr val="894804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</a:br>
            <a:r>
              <a:rPr lang="zh-TW" altLang="en-US" sz="1600" b="1" kern="10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已有研究指出，部分</a:t>
            </a:r>
            <a:r>
              <a:rPr lang="en-US" altLang="zh-TW" sz="1600" b="1" kern="10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PFAS</a:t>
            </a:r>
            <a:r>
              <a:rPr lang="zh-TW" altLang="en-US" sz="1600" b="1" kern="10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與健康及生態風險相關，包括 </a:t>
            </a:r>
            <a:r>
              <a:rPr lang="en-US" altLang="zh-TW" sz="1600" b="1" kern="10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CMR(</a:t>
            </a:r>
            <a:r>
              <a:rPr lang="zh-TW" altLang="en-US" sz="1600" b="1" kern="10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致癌性、致突變性、生殖毒性</a:t>
            </a:r>
            <a:r>
              <a:rPr lang="en-US" altLang="zh-TW" sz="1600" b="1" kern="10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r>
              <a:rPr lang="zh-TW" altLang="en-US" sz="1600" b="1" kern="10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及免疫系統干擾等。</a:t>
            </a:r>
            <a:r>
              <a:rPr lang="en-US" altLang="zh-TW" sz="1600" kern="10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 </a:t>
            </a:r>
            <a:endParaRPr lang="zh-TW" altLang="zh-TW" sz="1600" kern="10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B8DD72B3-5FAC-162E-945F-9A12C88DCB1B}"/>
              </a:ext>
            </a:extLst>
          </p:cNvPr>
          <p:cNvSpPr txBox="1"/>
          <p:nvPr/>
        </p:nvSpPr>
        <p:spPr>
          <a:xfrm>
            <a:off x="7801668" y="1468269"/>
            <a:ext cx="3327887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US" altLang="zh-TW" sz="2000" b="1" kern="100">
                <a:solidFill>
                  <a:srgbClr val="0B3B7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1.</a:t>
            </a:r>
            <a:r>
              <a:rPr lang="zh-TW" altLang="en-US" sz="2000" b="1" kern="100">
                <a:solidFill>
                  <a:srgbClr val="0B3B7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廣泛應用</a:t>
            </a:r>
            <a:br>
              <a:rPr lang="en-US" altLang="zh-TW" sz="2000" b="1" kern="100">
                <a:solidFill>
                  <a:srgbClr val="163355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</a:br>
            <a:r>
              <a:rPr lang="en-US" altLang="zh-TW" sz="1600" b="1" kern="10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PFAS</a:t>
            </a:r>
            <a:r>
              <a:rPr lang="zh-TW" altLang="en-US" sz="1600" b="1" kern="10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因具耐熱、防水、防油及耐化</a:t>
            </a:r>
            <a:br>
              <a:rPr lang="en-US" altLang="zh-TW" sz="1600" b="1" kern="10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</a:br>
            <a:r>
              <a:rPr lang="zh-TW" altLang="en-US" sz="1600" b="1" kern="10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學性等特性，被廣泛應用於工業製程及各類民生產品</a:t>
            </a:r>
            <a:r>
              <a:rPr lang="zh-TW" altLang="zh-TW" sz="1600" b="1" kern="10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9C190CF0-FA0A-9B87-2B83-E4F70F37CF99}"/>
              </a:ext>
            </a:extLst>
          </p:cNvPr>
          <p:cNvSpPr txBox="1"/>
          <p:nvPr/>
        </p:nvSpPr>
        <p:spPr>
          <a:xfrm>
            <a:off x="9141321" y="3121605"/>
            <a:ext cx="2432370" cy="1287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altLang="zh-TW" sz="2000" b="1" kern="100">
                <a:solidFill>
                  <a:srgbClr val="0B3B75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2. </a:t>
            </a:r>
            <a:r>
              <a:rPr lang="zh-TW" altLang="zh-TW" sz="2000" b="1" kern="100">
                <a:solidFill>
                  <a:srgbClr val="0B3B75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環境流布</a:t>
            </a:r>
            <a:endParaRPr lang="en-US" altLang="zh-TW" sz="2000" b="1" kern="100">
              <a:solidFill>
                <a:srgbClr val="0B3B75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zh-TW" altLang="en-US" sz="1600" b="1" kern="10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部分</a:t>
            </a:r>
            <a:r>
              <a:rPr lang="en-US" altLang="zh-TW" sz="1600" b="1" kern="10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PFAS</a:t>
            </a:r>
            <a:r>
              <a:rPr lang="zh-TW" altLang="en-US" sz="1600" b="1" kern="10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可進入河川、地下水、土壤等環境介質，並在環境中持續存在</a:t>
            </a:r>
            <a:r>
              <a:rPr lang="zh-TW" altLang="zh-TW" sz="1600" b="1" kern="10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8C2934EC-A328-F640-A482-5104C6AE6EDD}"/>
              </a:ext>
            </a:extLst>
          </p:cNvPr>
          <p:cNvSpPr txBox="1"/>
          <p:nvPr/>
        </p:nvSpPr>
        <p:spPr>
          <a:xfrm>
            <a:off x="7869995" y="5140079"/>
            <a:ext cx="2993516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TW" sz="2000" b="1" kern="100">
                <a:solidFill>
                  <a:srgbClr val="0B3B75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3. </a:t>
            </a:r>
            <a:r>
              <a:rPr lang="zh-TW" altLang="zh-TW" sz="2000" b="1" kern="100">
                <a:solidFill>
                  <a:srgbClr val="0B3B75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人體暴露</a:t>
            </a:r>
            <a:endParaRPr lang="en-US" altLang="zh-TW" sz="2000" b="1" kern="100">
              <a:solidFill>
                <a:srgbClr val="0B3B75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just"/>
            <a:r>
              <a:rPr lang="zh-TW" altLang="en-US" sz="1600" b="1" kern="10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人體可能透過飲食、飲用水及其他暴露途徑接觸部分</a:t>
            </a:r>
            <a:r>
              <a:rPr lang="en-US" altLang="zh-TW" sz="1600" b="1" kern="10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PFAS</a:t>
            </a:r>
            <a:r>
              <a:rPr lang="zh-TW" altLang="en-US" sz="1600" b="1" kern="10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，並可累積於血液中。</a:t>
            </a:r>
            <a:endParaRPr lang="zh-TW" altLang="en-US" sz="1600" b="1"/>
          </a:p>
        </p:txBody>
      </p: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0CC8E689-21CB-E57D-26F4-3B42DF01BABE}"/>
              </a:ext>
            </a:extLst>
          </p:cNvPr>
          <p:cNvSpPr txBox="1"/>
          <p:nvPr/>
        </p:nvSpPr>
        <p:spPr>
          <a:xfrm>
            <a:off x="5158421" y="1563492"/>
            <a:ext cx="3880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2400" b="1" kern="10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7" name="文字方塊 36">
            <a:extLst>
              <a:ext uri="{FF2B5EF4-FFF2-40B4-BE49-F238E27FC236}">
                <a16:creationId xmlns:a16="http://schemas.microsoft.com/office/drawing/2014/main" id="{22768BDC-750C-5E72-2A0D-DA8934387CF8}"/>
              </a:ext>
            </a:extLst>
          </p:cNvPr>
          <p:cNvSpPr txBox="1"/>
          <p:nvPr/>
        </p:nvSpPr>
        <p:spPr>
          <a:xfrm>
            <a:off x="8521900" y="2897867"/>
            <a:ext cx="3880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2400" b="1" kern="10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2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9" name="文字方塊 38">
            <a:extLst>
              <a:ext uri="{FF2B5EF4-FFF2-40B4-BE49-F238E27FC236}">
                <a16:creationId xmlns:a16="http://schemas.microsoft.com/office/drawing/2014/main" id="{B2489A87-5AF5-2C8F-9BC8-2575E6B0A4D1}"/>
              </a:ext>
            </a:extLst>
          </p:cNvPr>
          <p:cNvSpPr txBox="1"/>
          <p:nvPr/>
        </p:nvSpPr>
        <p:spPr>
          <a:xfrm>
            <a:off x="5152460" y="5593543"/>
            <a:ext cx="3880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2400" b="1" kern="10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3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41" name="文字方塊 40">
            <a:extLst>
              <a:ext uri="{FF2B5EF4-FFF2-40B4-BE49-F238E27FC236}">
                <a16:creationId xmlns:a16="http://schemas.microsoft.com/office/drawing/2014/main" id="{56727A22-7658-B881-2170-A8C145FFF07C}"/>
              </a:ext>
            </a:extLst>
          </p:cNvPr>
          <p:cNvSpPr txBox="1"/>
          <p:nvPr/>
        </p:nvSpPr>
        <p:spPr>
          <a:xfrm>
            <a:off x="3285611" y="2879195"/>
            <a:ext cx="3880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2400" b="1" kern="10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4</a:t>
            </a:r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43" name="图形">
            <a:extLst>
              <a:ext uri="{FF2B5EF4-FFF2-40B4-BE49-F238E27FC236}">
                <a16:creationId xmlns:a16="http://schemas.microsoft.com/office/drawing/2014/main" id="{6693E6A8-CF1A-5345-EDCF-AF1FEBA0D80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0800" y="645587"/>
            <a:ext cx="12192000" cy="646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600" b="1">
                <a:solidFill>
                  <a:srgbClr val="343B53"/>
                </a:solidFill>
                <a:latin typeface="Arial"/>
                <a:ea typeface="微软雅黑"/>
                <a:cs typeface="MiSans Medium" panose="00000600000000000000" charset="-122"/>
              </a:defRPr>
            </a:lvl1pPr>
          </a:lstStyle>
          <a:p>
            <a:pPr algn="ctr"/>
            <a:r>
              <a:rPr lang="en-US" altLang="zh-TW"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rPr>
              <a:t>PFAS</a:t>
            </a:r>
            <a:r>
              <a:rPr lang="zh-TW" altLang="en-US"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rPr>
              <a:t>受到關注的原因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2CE81978-A398-548C-F6C0-71F58A5D152D}"/>
              </a:ext>
            </a:extLst>
          </p:cNvPr>
          <p:cNvSpPr txBox="1"/>
          <p:nvPr/>
        </p:nvSpPr>
        <p:spPr>
          <a:xfrm>
            <a:off x="495388" y="6603998"/>
            <a:ext cx="765700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Stockholm Convention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European Chemicals Agency (ECHA)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US EPA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OECD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、環境部化學物質管理署；塑膠中心整理 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(2026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C20D1745-DBBE-16E3-5B13-74DF3D20D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37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圖片 44">
            <a:extLst>
              <a:ext uri="{FF2B5EF4-FFF2-40B4-BE49-F238E27FC236}">
                <a16:creationId xmlns:a16="http://schemas.microsoft.com/office/drawing/2014/main" id="{93B14360-228F-88D6-B205-7369F61AC69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图形">
            <a:extLst>
              <a:ext uri="{FF2B5EF4-FFF2-40B4-BE49-F238E27FC236}">
                <a16:creationId xmlns:a16="http://schemas.microsoft.com/office/drawing/2014/main" id="{AA0E2F46-C8EE-B9B0-0E69-BF82B9CA47D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645587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600" b="1">
                <a:solidFill>
                  <a:srgbClr val="343B53"/>
                </a:solidFill>
                <a:latin typeface="Arial"/>
                <a:ea typeface="微软雅黑"/>
                <a:cs typeface="MiSans Medium" panose="00000600000000000000" charset="-122"/>
              </a:defRPr>
            </a:lvl1pPr>
          </a:lstStyle>
          <a:p>
            <a:pPr algn="ctr"/>
            <a:r>
              <a:rPr lang="zh-TW" altLang="en-US"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rPr>
              <a:t>全球</a:t>
            </a:r>
            <a:r>
              <a:rPr lang="en-US" altLang="zh-TW"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rPr>
              <a:t>PFAS</a:t>
            </a:r>
            <a:r>
              <a:rPr lang="zh-TW" altLang="en-US"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rPr>
              <a:t>法規發展趨勢</a:t>
            </a:r>
          </a:p>
        </p:txBody>
      </p:sp>
      <p:sp>
        <p:nvSpPr>
          <p:cNvPr id="31" name="矩形: 圓角 30">
            <a:extLst>
              <a:ext uri="{FF2B5EF4-FFF2-40B4-BE49-F238E27FC236}">
                <a16:creationId xmlns:a16="http://schemas.microsoft.com/office/drawing/2014/main" id="{7DE897D6-29E0-7F65-E9CD-FF7BD2556248}"/>
              </a:ext>
            </a:extLst>
          </p:cNvPr>
          <p:cNvSpPr/>
          <p:nvPr/>
        </p:nvSpPr>
        <p:spPr>
          <a:xfrm>
            <a:off x="587141" y="6070323"/>
            <a:ext cx="11020926" cy="438879"/>
          </a:xfrm>
          <a:prstGeom prst="roundRect">
            <a:avLst/>
          </a:prstGeom>
          <a:solidFill>
            <a:srgbClr val="FCB22B"/>
          </a:solidFill>
          <a:ln w="28575">
            <a:solidFill>
              <a:srgbClr val="163355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b="1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3D2C1C70-C6DF-B6F3-8F1C-CA1A70A8309B}"/>
              </a:ext>
            </a:extLst>
          </p:cNvPr>
          <p:cNvSpPr/>
          <p:nvPr/>
        </p:nvSpPr>
        <p:spPr>
          <a:xfrm>
            <a:off x="1196539" y="6121770"/>
            <a:ext cx="105873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關鍵趨勢：</a:t>
            </a:r>
            <a:r>
              <a:rPr lang="en-US" altLang="zh-TW" sz="16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2026</a:t>
            </a:r>
            <a:r>
              <a:rPr lang="zh-TW" altLang="en-US" sz="16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年是重要發展階段，全球管理範圍已正式涵蓋破萬種的</a:t>
            </a:r>
            <a:r>
              <a:rPr lang="en-US" altLang="zh-TW" sz="16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PFAS</a:t>
            </a:r>
            <a:r>
              <a:rPr lang="zh-TW" altLang="en-US" sz="16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家族成員。</a:t>
            </a:r>
            <a:endParaRPr lang="zh-TW" altLang="en-US" sz="16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6" name="圖片 35">
            <a:extLst>
              <a:ext uri="{FF2B5EF4-FFF2-40B4-BE49-F238E27FC236}">
                <a16:creationId xmlns:a16="http://schemas.microsoft.com/office/drawing/2014/main" id="{DD0847B5-1794-1301-8161-652EDD14818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/>
        </p:blipFill>
        <p:spPr>
          <a:xfrm>
            <a:off x="874570" y="6131197"/>
            <a:ext cx="315648" cy="278944"/>
          </a:xfrm>
          <a:prstGeom prst="rect">
            <a:avLst/>
          </a:prstGeom>
        </p:spPr>
      </p:pic>
      <p:sp>
        <p:nvSpPr>
          <p:cNvPr id="47" name="图形">
            <a:extLst>
              <a:ext uri="{FF2B5EF4-FFF2-40B4-BE49-F238E27FC236}">
                <a16:creationId xmlns:a16="http://schemas.microsoft.com/office/drawing/2014/main" id="{3F4281EA-EF38-38BF-0F09-0BB481E2393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85143" y="4505741"/>
            <a:ext cx="2157095" cy="461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2009</a:t>
            </a:r>
            <a:endParaRPr lang="zh-CN" altLang="en-US" sz="2400" b="1">
              <a:solidFill>
                <a:srgbClr val="068F8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Sans Medium" panose="00000600000000000000" charset="-122"/>
              <a:sym typeface="Arial"/>
            </a:endParaRPr>
          </a:p>
        </p:txBody>
      </p:sp>
      <p:sp>
        <p:nvSpPr>
          <p:cNvPr id="49" name="图形">
            <a:extLst>
              <a:ext uri="{FF2B5EF4-FFF2-40B4-BE49-F238E27FC236}">
                <a16:creationId xmlns:a16="http://schemas.microsoft.com/office/drawing/2014/main" id="{4FBF33AB-28C7-79B9-44C6-1B96158EA82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02789" y="4922571"/>
            <a:ext cx="2321801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PFOS(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全氟辛烷磺酸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)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列入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《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斯德哥爾摩公約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》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附件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B(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限制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)</a:t>
            </a:r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。</a:t>
            </a:r>
          </a:p>
        </p:txBody>
      </p:sp>
      <p:sp>
        <p:nvSpPr>
          <p:cNvPr id="51" name="图形">
            <a:extLst>
              <a:ext uri="{FF2B5EF4-FFF2-40B4-BE49-F238E27FC236}">
                <a16:creationId xmlns:a16="http://schemas.microsoft.com/office/drawing/2014/main" id="{FC7F3C7E-B654-8C92-A026-82FED69D482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491955" y="4505741"/>
            <a:ext cx="2157095" cy="461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2022</a:t>
            </a:r>
            <a:endParaRPr lang="zh-CN" altLang="en-US" sz="2400" b="1">
              <a:solidFill>
                <a:srgbClr val="068F8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Sans Medium" panose="00000600000000000000" charset="-122"/>
              <a:sym typeface="Arial"/>
            </a:endParaRPr>
          </a:p>
        </p:txBody>
      </p:sp>
      <p:sp>
        <p:nvSpPr>
          <p:cNvPr id="53" name="图形">
            <a:extLst>
              <a:ext uri="{FF2B5EF4-FFF2-40B4-BE49-F238E27FC236}">
                <a16:creationId xmlns:a16="http://schemas.microsoft.com/office/drawing/2014/main" id="{35158B9C-A21F-88EC-3C5B-D95B29ACA9A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395185" y="4922571"/>
            <a:ext cx="2321801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zh-TW" sz="1400" b="1" err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PFHxS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(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全氟己烷磺酸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)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列入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《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斯德哥爾摩公約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》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附件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A(消除)</a:t>
            </a:r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。</a:t>
            </a:r>
          </a:p>
        </p:txBody>
      </p:sp>
      <p:sp>
        <p:nvSpPr>
          <p:cNvPr id="55" name="图形">
            <a:extLst>
              <a:ext uri="{FF2B5EF4-FFF2-40B4-BE49-F238E27FC236}">
                <a16:creationId xmlns:a16="http://schemas.microsoft.com/office/drawing/2014/main" id="{C5BA6A26-54A3-0A6D-0BCE-749228E6A68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9475018" y="4505741"/>
            <a:ext cx="2157095" cy="461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2027</a:t>
            </a:r>
            <a:endParaRPr lang="zh-CN" altLang="en-US" sz="2400" b="1">
              <a:solidFill>
                <a:srgbClr val="068F8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Sans Medium" panose="00000600000000000000" charset="-122"/>
              <a:sym typeface="Arial"/>
            </a:endParaRPr>
          </a:p>
        </p:txBody>
      </p:sp>
      <p:sp>
        <p:nvSpPr>
          <p:cNvPr id="57" name="图形">
            <a:extLst>
              <a:ext uri="{FF2B5EF4-FFF2-40B4-BE49-F238E27FC236}">
                <a16:creationId xmlns:a16="http://schemas.microsoft.com/office/drawing/2014/main" id="{83A1ACF9-B59F-44B4-A5BD-99CDC834D74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9077739" y="4922571"/>
            <a:ext cx="29067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2027.1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｜美國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EPA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依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《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毒性物質控制法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》(TSCA)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 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PFAS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申報規定。</a:t>
            </a:r>
            <a:endParaRPr lang="en-US" altLang="zh-TW" sz="1400" b="1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Sans Medium" panose="00000600000000000000" charset="-122"/>
              <a:sym typeface="Arial"/>
            </a:endParaRPr>
          </a:p>
          <a:p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2027.7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｜台灣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《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飲用水水質標準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》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正式施行 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PFAS 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管理。</a:t>
            </a:r>
            <a:endParaRPr lang="zh-CN" altLang="en-US" sz="1400" b="1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Sans Medium" panose="00000600000000000000" charset="-122"/>
              <a:sym typeface="Arial"/>
            </a:endParaRPr>
          </a:p>
        </p:txBody>
      </p:sp>
      <p:sp>
        <p:nvSpPr>
          <p:cNvPr id="59" name="图形">
            <a:extLst>
              <a:ext uri="{FF2B5EF4-FFF2-40B4-BE49-F238E27FC236}">
                <a16:creationId xmlns:a16="http://schemas.microsoft.com/office/drawing/2014/main" id="{0191A369-72D5-15E1-6FD5-B88140606431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020689" y="1424945"/>
            <a:ext cx="2157095" cy="461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2026.3</a:t>
            </a:r>
            <a:endParaRPr lang="zh-CN" altLang="en-US" sz="2400" b="1">
              <a:solidFill>
                <a:srgbClr val="068F8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Sans Medium" panose="00000600000000000000" charset="-122"/>
              <a:sym typeface="Arial"/>
            </a:endParaRPr>
          </a:p>
        </p:txBody>
      </p:sp>
      <p:sp>
        <p:nvSpPr>
          <p:cNvPr id="61" name="图形">
            <a:extLst>
              <a:ext uri="{FF2B5EF4-FFF2-40B4-BE49-F238E27FC236}">
                <a16:creationId xmlns:a16="http://schemas.microsoft.com/office/drawing/2014/main" id="{976E488F-628D-8673-F8D3-05083062AFF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7891054" y="1850125"/>
            <a:ext cx="26104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ECHA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完成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PFAS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限制案委員會意見，支持推動歐盟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PFAS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全面限制及特定用途豁免機制</a:t>
            </a:r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。</a:t>
            </a:r>
          </a:p>
        </p:txBody>
      </p:sp>
      <p:sp>
        <p:nvSpPr>
          <p:cNvPr id="63" name="图形">
            <a:extLst>
              <a:ext uri="{FF2B5EF4-FFF2-40B4-BE49-F238E27FC236}">
                <a16:creationId xmlns:a16="http://schemas.microsoft.com/office/drawing/2014/main" id="{F6E91517-5F64-A7AE-33AC-D6EA946B37EA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017452" y="1424945"/>
            <a:ext cx="2157095" cy="461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2</a:t>
            </a:r>
            <a:r>
              <a:rPr lang="en-US" altLang="zh-TW" sz="2400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023</a:t>
            </a:r>
            <a:endParaRPr lang="zh-CN" altLang="en-US" sz="2400" b="1">
              <a:solidFill>
                <a:srgbClr val="068F8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Sans Medium" panose="00000600000000000000" charset="-122"/>
              <a:sym typeface="Arial"/>
            </a:endParaRPr>
          </a:p>
        </p:txBody>
      </p:sp>
      <p:sp>
        <p:nvSpPr>
          <p:cNvPr id="77" name="图形">
            <a:extLst>
              <a:ext uri="{FF2B5EF4-FFF2-40B4-BE49-F238E27FC236}">
                <a16:creationId xmlns:a16="http://schemas.microsoft.com/office/drawing/2014/main" id="{A09D675B-7EEA-A9F6-0EBB-936A2F22481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4760829" y="1850125"/>
            <a:ext cx="28493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歐盟五國向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ECHA(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歐洲化學總署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)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提交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REACH(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化學品註冊、評估、授權與限制法規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)PFAS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限制提案，啟動歐盟全面限制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PFAS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法規程序。</a:t>
            </a:r>
          </a:p>
        </p:txBody>
      </p:sp>
      <p:sp>
        <p:nvSpPr>
          <p:cNvPr id="79" name="图形">
            <a:extLst>
              <a:ext uri="{FF2B5EF4-FFF2-40B4-BE49-F238E27FC236}">
                <a16:creationId xmlns:a16="http://schemas.microsoft.com/office/drawing/2014/main" id="{51127F0C-ACC4-C348-D32F-DDE98817AACF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2014215" y="1424945"/>
            <a:ext cx="2157095" cy="461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2019</a:t>
            </a:r>
            <a:endParaRPr lang="zh-CN" altLang="en-US" sz="2400" b="1">
              <a:solidFill>
                <a:srgbClr val="068F8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Sans Medium" panose="00000600000000000000" charset="-122"/>
              <a:sym typeface="Arial"/>
            </a:endParaRPr>
          </a:p>
        </p:txBody>
      </p:sp>
      <p:sp>
        <p:nvSpPr>
          <p:cNvPr id="81" name="图形">
            <a:extLst>
              <a:ext uri="{FF2B5EF4-FFF2-40B4-BE49-F238E27FC236}">
                <a16:creationId xmlns:a16="http://schemas.microsoft.com/office/drawing/2014/main" id="{9320980C-377E-DC24-42EC-7E0058CE39DC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2014215" y="1849662"/>
            <a:ext cx="2257123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PFOA(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全氟辛酸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)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列入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《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斯德哥爾摩公約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Microsoft JhengHei"/>
                <a:ea typeface="Microsoft JhengHei"/>
                <a:cs typeface="MiSans Medium" panose="00000600000000000000" charset="-122"/>
                <a:sym typeface="Arial"/>
              </a:rPr>
              <a:t>》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附件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A(</a:t>
            </a:r>
            <a:r>
              <a:rPr lang="en-US" altLang="zh-TW" sz="1400" b="1" err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消除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)</a:t>
            </a:r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/>
                <a:ea typeface="微軟正黑體"/>
                <a:cs typeface="MiSans Medium" panose="00000600000000000000" charset="-122"/>
                <a:sym typeface="Arial"/>
              </a:rPr>
              <a:t>。</a:t>
            </a:r>
          </a:p>
        </p:txBody>
      </p:sp>
      <p:pic>
        <p:nvPicPr>
          <p:cNvPr id="83" name="圖片 82">
            <a:extLst>
              <a:ext uri="{FF2B5EF4-FFF2-40B4-BE49-F238E27FC236}">
                <a16:creationId xmlns:a16="http://schemas.microsoft.com/office/drawing/2014/main" id="{6904692F-B680-A8A3-5C37-FC37AF76251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29790" y="2681321"/>
            <a:ext cx="9634544" cy="1961823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021D6CCB-68D6-8777-176E-35244309559E}"/>
              </a:ext>
            </a:extLst>
          </p:cNvPr>
          <p:cNvSpPr txBox="1"/>
          <p:nvPr/>
        </p:nvSpPr>
        <p:spPr>
          <a:xfrm>
            <a:off x="495388" y="6603998"/>
            <a:ext cx="765700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Stockholm Convention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European Chemicals Agency (ECHA)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US EPA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OECD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、環境部化學物質管理署；塑膠中心整理 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(2026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4" name="图形">
            <a:extLst>
              <a:ext uri="{FF2B5EF4-FFF2-40B4-BE49-F238E27FC236}">
                <a16:creationId xmlns:a16="http://schemas.microsoft.com/office/drawing/2014/main" id="{254A445D-1D4D-939F-8E96-72D833BE4B08}"/>
              </a:ext>
            </a:extLst>
          </p:cNvPr>
          <p:cNvSpPr/>
          <p:nvPr>
            <p:custDataLst>
              <p:tags r:id="rId15"/>
            </p:custDataLst>
          </p:nvPr>
        </p:nvSpPr>
        <p:spPr bwMode="auto">
          <a:xfrm>
            <a:off x="9605193" y="2693088"/>
            <a:ext cx="2026920" cy="942340"/>
          </a:xfrm>
          <a:custGeom>
            <a:avLst/>
            <a:gdLst>
              <a:gd name="T0" fmla="*/ 397 w 1386"/>
              <a:gd name="T1" fmla="*/ 695 h 695"/>
              <a:gd name="T2" fmla="*/ 693 w 1386"/>
              <a:gd name="T3" fmla="*/ 399 h 695"/>
              <a:gd name="T4" fmla="*/ 988 w 1386"/>
              <a:gd name="T5" fmla="*/ 695 h 695"/>
              <a:gd name="T6" fmla="*/ 1386 w 1386"/>
              <a:gd name="T7" fmla="*/ 695 h 695"/>
              <a:gd name="T8" fmla="*/ 693 w 1386"/>
              <a:gd name="T9" fmla="*/ 0 h 695"/>
              <a:gd name="T10" fmla="*/ 0 w 1386"/>
              <a:gd name="T11" fmla="*/ 695 h 695"/>
              <a:gd name="T12" fmla="*/ 397 w 1386"/>
              <a:gd name="T13" fmla="*/ 695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86" h="695">
                <a:moveTo>
                  <a:pt x="397" y="695"/>
                </a:moveTo>
                <a:lnTo>
                  <a:pt x="693" y="399"/>
                </a:lnTo>
                <a:lnTo>
                  <a:pt x="988" y="695"/>
                </a:lnTo>
                <a:lnTo>
                  <a:pt x="1386" y="695"/>
                </a:lnTo>
                <a:lnTo>
                  <a:pt x="693" y="0"/>
                </a:lnTo>
                <a:lnTo>
                  <a:pt x="0" y="695"/>
                </a:lnTo>
                <a:lnTo>
                  <a:pt x="397" y="695"/>
                </a:lnTo>
                <a:close/>
              </a:path>
            </a:pathLst>
          </a:custGeom>
          <a:solidFill>
            <a:srgbClr val="29B098"/>
          </a:solidFill>
          <a:ln>
            <a:solidFill>
              <a:srgbClr val="068F88"/>
            </a:solidFill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en-US">
              <a:latin typeface="Arial"/>
              <a:ea typeface="微软雅黑"/>
              <a:cs typeface="+mn-ea"/>
              <a:sym typeface="Arial"/>
            </a:endParaRPr>
          </a:p>
        </p:txBody>
      </p:sp>
      <p:cxnSp>
        <p:nvCxnSpPr>
          <p:cNvPr id="5" name="图形">
            <a:extLst>
              <a:ext uri="{FF2B5EF4-FFF2-40B4-BE49-F238E27FC236}">
                <a16:creationId xmlns:a16="http://schemas.microsoft.com/office/drawing/2014/main" id="{D23C16F0-D25F-AA2C-71C2-B0773FB6DBB9}"/>
              </a:ext>
            </a:extLst>
          </p:cNvPr>
          <p:cNvCxnSpPr/>
          <p:nvPr>
            <p:custDataLst>
              <p:tags r:id="rId16"/>
            </p:custDataLst>
          </p:nvPr>
        </p:nvCxnSpPr>
        <p:spPr>
          <a:xfrm>
            <a:off x="10620371" y="3363648"/>
            <a:ext cx="0" cy="1001395"/>
          </a:xfrm>
          <a:prstGeom prst="line">
            <a:avLst/>
          </a:prstGeom>
          <a:ln w="19050" cap="rnd">
            <a:solidFill>
              <a:srgbClr val="29B098"/>
            </a:solidFill>
            <a:prstDash val="sysDash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图形">
            <a:extLst>
              <a:ext uri="{FF2B5EF4-FFF2-40B4-BE49-F238E27FC236}">
                <a16:creationId xmlns:a16="http://schemas.microsoft.com/office/drawing/2014/main" id="{33604F7C-A3D4-ABB8-5E57-94723159AA1C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6468206" y="4502144"/>
            <a:ext cx="2157095" cy="461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2</a:t>
            </a:r>
            <a:r>
              <a:rPr lang="en-US" altLang="zh-TW" sz="2400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024</a:t>
            </a:r>
            <a:endParaRPr lang="zh-CN" altLang="en-US" sz="2400" b="1">
              <a:solidFill>
                <a:srgbClr val="068F8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Sans Medium" panose="00000600000000000000" charset="-122"/>
              <a:sym typeface="Arial"/>
            </a:endParaRPr>
          </a:p>
        </p:txBody>
      </p:sp>
      <p:sp>
        <p:nvSpPr>
          <p:cNvPr id="9" name="图形">
            <a:extLst>
              <a:ext uri="{FF2B5EF4-FFF2-40B4-BE49-F238E27FC236}">
                <a16:creationId xmlns:a16="http://schemas.microsoft.com/office/drawing/2014/main" id="{08CC3B43-DD21-2080-5AE6-E3FC0F2ACA30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6449320" y="4918974"/>
            <a:ext cx="232180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美國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EPA(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環境保護署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)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發布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PFAS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飲用水標準並依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CERCLA(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綜合環境應變、補償及責任法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)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將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PFOA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、</a:t>
            </a:r>
            <a:r>
              <a:rPr lang="en-US" altLang="zh-TW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PFOS</a:t>
            </a:r>
            <a:r>
              <a:rPr lang="zh-TW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列為危害物質。</a:t>
            </a:r>
            <a:endParaRPr lang="zh-CN" altLang="en-US" sz="1400" b="1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Sans Medium" panose="00000600000000000000" charset="-122"/>
              <a:sym typeface="Arial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4E91439C-8E08-C61A-49F3-81FA5509581E}"/>
              </a:ext>
            </a:extLst>
          </p:cNvPr>
          <p:cNvSpPr txBox="1">
            <a:spLocks/>
          </p:cNvSpPr>
          <p:nvPr/>
        </p:nvSpPr>
        <p:spPr>
          <a:xfrm>
            <a:off x="9822611" y="641471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1FF6DA9-008F-8B48-92A6-B652298478BF}" type="slidenum">
              <a:rPr lang="en-US" sz="1200" smtClean="0">
                <a:solidFill>
                  <a:schemeClr val="bg1">
                    <a:lumMod val="50000"/>
                  </a:schemeClr>
                </a:solidFill>
              </a:rPr>
              <a:pPr algn="r"/>
              <a:t>4</a:t>
            </a:fld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CB769D27-E858-8874-7525-E32C6E805E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E258ADF5-739F-4F7D-A929-41EC50C02E5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95558" y="1700329"/>
            <a:ext cx="9553529" cy="5157671"/>
          </a:xfrm>
          <a:prstGeom prst="rect">
            <a:avLst/>
          </a:prstGeom>
        </p:spPr>
      </p:pic>
      <p:sp>
        <p:nvSpPr>
          <p:cNvPr id="15" name="图形">
            <a:extLst>
              <a:ext uri="{FF2B5EF4-FFF2-40B4-BE49-F238E27FC236}">
                <a16:creationId xmlns:a16="http://schemas.microsoft.com/office/drawing/2014/main" id="{A5BC76A1-843C-430D-5C7A-7213028CC6E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645587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600" b="1">
                <a:solidFill>
                  <a:srgbClr val="343B53"/>
                </a:solidFill>
                <a:latin typeface="Arial"/>
                <a:ea typeface="微软雅黑"/>
                <a:cs typeface="MiSans Medium" panose="00000600000000000000" charset="-122"/>
              </a:defRPr>
            </a:lvl1pPr>
          </a:lstStyle>
          <a:p>
            <a:pPr algn="ctr"/>
            <a:r>
              <a:rPr lang="zh-TW" altLang="en-US"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rPr>
              <a:t>主要國家</a:t>
            </a:r>
            <a:r>
              <a:rPr lang="en-US" altLang="zh-TW"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rPr>
              <a:t>PFAS</a:t>
            </a:r>
            <a:r>
              <a:rPr lang="zh-TW" altLang="en-US"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rPr>
              <a:t>管理概況</a:t>
            </a:r>
            <a:endParaRPr lang="zh-CN" altLang="en-US"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0AB9C58-98C1-ADA8-1623-1A126E98E294}"/>
              </a:ext>
            </a:extLst>
          </p:cNvPr>
          <p:cNvSpPr/>
          <p:nvPr/>
        </p:nvSpPr>
        <p:spPr>
          <a:xfrm>
            <a:off x="615130" y="1391107"/>
            <a:ext cx="2653381" cy="833081"/>
          </a:xfrm>
          <a:prstGeom prst="rect">
            <a:avLst/>
          </a:prstGeom>
          <a:solidFill>
            <a:schemeClr val="lt1"/>
          </a:solidFill>
          <a:ln>
            <a:solidFill>
              <a:srgbClr val="0B948D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altLang="zh-TW" b="1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r>
              <a:rPr lang="zh-TW" altLang="zh-TW" b="1">
                <a:solidFill>
                  <a:srgbClr val="0B948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加拿大</a:t>
            </a:r>
            <a:r>
              <a:rPr lang="en-US" altLang="zh-TW" b="1">
                <a:solidFill>
                  <a:srgbClr val="0B948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(CA)</a:t>
            </a:r>
            <a:r>
              <a:rPr lang="zh-TW" altLang="zh-TW" b="1">
                <a:solidFill>
                  <a:srgbClr val="0B948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：</a:t>
            </a:r>
            <a:endParaRPr lang="en-US" altLang="zh-TW" b="1">
              <a:solidFill>
                <a:srgbClr val="0B948D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just"/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飲用水標準、</a:t>
            </a:r>
            <a:r>
              <a:rPr lang="en-US" altLang="zh-TW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PFAS</a:t>
            </a:r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分級管理及產品與化學物質管理。</a:t>
            </a:r>
            <a:endParaRPr lang="zh-TW" altLang="en-US" sz="12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zh-TW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37E7B56-6817-8CF8-4E12-D2ECA6B2C225}"/>
              </a:ext>
            </a:extLst>
          </p:cNvPr>
          <p:cNvSpPr/>
          <p:nvPr/>
        </p:nvSpPr>
        <p:spPr>
          <a:xfrm>
            <a:off x="5262850" y="1391108"/>
            <a:ext cx="2827489" cy="833080"/>
          </a:xfrm>
          <a:prstGeom prst="rect">
            <a:avLst/>
          </a:prstGeom>
          <a:solidFill>
            <a:schemeClr val="lt1"/>
          </a:solidFill>
          <a:ln>
            <a:solidFill>
              <a:srgbClr val="0B948D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zh-TW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歐盟</a:t>
            </a:r>
            <a:r>
              <a:rPr lang="en-US" altLang="zh-TW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(EU)</a:t>
            </a:r>
            <a:r>
              <a:rPr lang="zh-TW" altLang="zh-TW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：</a:t>
            </a:r>
            <a:endParaRPr lang="en-US" altLang="zh-TW" b="1">
              <a:solidFill>
                <a:srgbClr val="068F8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r>
              <a:rPr lang="en-US" altLang="zh-TW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REACH</a:t>
            </a:r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限制提案及</a:t>
            </a:r>
            <a:r>
              <a:rPr lang="en-US" altLang="zh-TW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POPs(</a:t>
            </a:r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持久性有機污染物</a:t>
            </a:r>
            <a:r>
              <a:rPr lang="en-US" altLang="zh-TW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法規管理。</a:t>
            </a:r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2F1AAA0-4424-6763-40C9-F108995F69C9}"/>
              </a:ext>
            </a:extLst>
          </p:cNvPr>
          <p:cNvSpPr/>
          <p:nvPr/>
        </p:nvSpPr>
        <p:spPr>
          <a:xfrm>
            <a:off x="8639298" y="1601139"/>
            <a:ext cx="2827489" cy="837854"/>
          </a:xfrm>
          <a:prstGeom prst="rect">
            <a:avLst/>
          </a:prstGeom>
          <a:solidFill>
            <a:schemeClr val="lt1"/>
          </a:solidFill>
          <a:ln>
            <a:solidFill>
              <a:srgbClr val="0B948D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altLang="zh-TW" b="1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r>
              <a:rPr lang="zh-TW" altLang="en-US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台灣 </a:t>
            </a:r>
            <a:r>
              <a:rPr lang="en-US" altLang="zh-TW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(TW)</a:t>
            </a:r>
            <a:r>
              <a:rPr lang="zh-TW" altLang="zh-TW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：</a:t>
            </a:r>
            <a:endParaRPr lang="en-US" altLang="zh-TW" b="1">
              <a:solidFill>
                <a:srgbClr val="068F8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just"/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飲用水標準、食品接觸材料、消防泡沫及毒性與關注化學物質管理。</a:t>
            </a:r>
            <a:endParaRPr lang="zh-TW" altLang="en-US" sz="12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zh-TW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28639A81-F187-8BDB-79AC-6617BF9087A4}"/>
              </a:ext>
            </a:extLst>
          </p:cNvPr>
          <p:cNvSpPr/>
          <p:nvPr/>
        </p:nvSpPr>
        <p:spPr>
          <a:xfrm>
            <a:off x="615130" y="5328523"/>
            <a:ext cx="2653381" cy="959066"/>
          </a:xfrm>
          <a:prstGeom prst="rect">
            <a:avLst/>
          </a:prstGeom>
          <a:solidFill>
            <a:schemeClr val="lt1"/>
          </a:solidFill>
          <a:ln>
            <a:solidFill>
              <a:srgbClr val="0B948D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b="1">
                <a:solidFill>
                  <a:srgbClr val="0B948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美國 </a:t>
            </a:r>
            <a:r>
              <a:rPr lang="en-US" altLang="zh-TW" b="1">
                <a:solidFill>
                  <a:srgbClr val="0B948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(US)</a:t>
            </a:r>
            <a:r>
              <a:rPr lang="zh-TW" altLang="en-US" b="1">
                <a:solidFill>
                  <a:srgbClr val="0B948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：</a:t>
            </a:r>
            <a:endParaRPr lang="en-US" altLang="zh-TW" b="1">
              <a:solidFill>
                <a:srgbClr val="0B948D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just"/>
            <a:r>
              <a:rPr lang="en-US" altLang="zh-TW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EPA(</a:t>
            </a:r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美國環境保護署</a:t>
            </a:r>
            <a:r>
              <a:rPr lang="en-US" altLang="zh-TW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飲用水規範、</a:t>
            </a:r>
            <a:r>
              <a:rPr lang="en-US" altLang="zh-TW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TSCA</a:t>
            </a:r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申報要求及各州</a:t>
            </a:r>
            <a:r>
              <a:rPr lang="en-US" altLang="zh-TW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PFAS</a:t>
            </a:r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產品管理</a:t>
            </a:r>
            <a:r>
              <a:rPr lang="en-US" altLang="zh-TW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如緬因州</a:t>
            </a:r>
            <a:r>
              <a:rPr lang="en-US" altLang="zh-TW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  <a:endParaRPr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C00D11F4-35A7-584E-BCB7-9F819F54EDEC}"/>
              </a:ext>
            </a:extLst>
          </p:cNvPr>
          <p:cNvSpPr/>
          <p:nvPr/>
        </p:nvSpPr>
        <p:spPr>
          <a:xfrm>
            <a:off x="5909310" y="5619916"/>
            <a:ext cx="2530683" cy="833081"/>
          </a:xfrm>
          <a:prstGeom prst="rect">
            <a:avLst/>
          </a:prstGeom>
          <a:solidFill>
            <a:schemeClr val="lt1"/>
          </a:solidFill>
          <a:ln>
            <a:solidFill>
              <a:srgbClr val="0B948D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altLang="zh-TW" b="1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r>
              <a:rPr lang="zh-TW" altLang="en-US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中國 </a:t>
            </a:r>
            <a:r>
              <a:rPr lang="en-US" altLang="zh-TW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(CN)</a:t>
            </a:r>
            <a:r>
              <a:rPr lang="zh-TW" altLang="en-US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：</a:t>
            </a:r>
            <a:endParaRPr lang="en-US" altLang="zh-TW" b="1">
              <a:solidFill>
                <a:srgbClr val="068F8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just"/>
            <a:r>
              <a:rPr lang="en-US" altLang="zh-TW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《</a:t>
            </a:r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重點管控新污染物清單</a:t>
            </a:r>
            <a:r>
              <a:rPr lang="en-US" altLang="zh-TW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》</a:t>
            </a:r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、相關國家標準及化學物質環境風險管理。</a:t>
            </a:r>
            <a:endParaRPr lang="zh-TW" altLang="en-US" sz="12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zh-TW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81524B1E-B3C5-6F96-2E8E-DCB184252EEC}"/>
              </a:ext>
            </a:extLst>
          </p:cNvPr>
          <p:cNvSpPr/>
          <p:nvPr/>
        </p:nvSpPr>
        <p:spPr>
          <a:xfrm>
            <a:off x="9470363" y="5328524"/>
            <a:ext cx="2106508" cy="833080"/>
          </a:xfrm>
          <a:prstGeom prst="rect">
            <a:avLst/>
          </a:prstGeom>
          <a:solidFill>
            <a:schemeClr val="lt1"/>
          </a:solidFill>
          <a:ln>
            <a:solidFill>
              <a:srgbClr val="0B948D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altLang="zh-TW" b="1">
              <a:solidFill>
                <a:srgbClr val="059B5C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r>
              <a:rPr lang="zh-TW" altLang="en-US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日本 </a:t>
            </a:r>
            <a:r>
              <a:rPr lang="en-US" altLang="zh-TW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(JP)</a:t>
            </a:r>
            <a:r>
              <a:rPr lang="zh-TW" altLang="en-US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：</a:t>
            </a:r>
            <a:endParaRPr lang="en-US" altLang="zh-TW" b="1">
              <a:solidFill>
                <a:srgbClr val="068F88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化學物質審查及製造管理法</a:t>
            </a:r>
            <a:r>
              <a:rPr lang="en-US" altLang="zh-TW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(CSCL)</a:t>
            </a:r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及</a:t>
            </a:r>
            <a:r>
              <a:rPr lang="en-US" altLang="zh-TW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POPs</a:t>
            </a:r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相關管理</a:t>
            </a:r>
            <a:r>
              <a:rPr lang="zh-TW" altLang="zh-TW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  <a:endParaRPr lang="zh-TW" altLang="en-US" sz="12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zh-TW" altLang="en-US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DCFA13C0-F53B-7025-210D-2AAAC8D7B747}"/>
              </a:ext>
            </a:extLst>
          </p:cNvPr>
          <p:cNvSpPr txBox="1"/>
          <p:nvPr/>
        </p:nvSpPr>
        <p:spPr>
          <a:xfrm>
            <a:off x="495388" y="6603998"/>
            <a:ext cx="765700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Stockholm Convention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European Chemicals Agency (ECHA)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US EPA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OECD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、環境部化學物質管理署；塑膠中心整理 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(2026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82C97614-1088-9A1A-0C98-7F0E528DE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06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圖片 39">
            <a:extLst>
              <a:ext uri="{FF2B5EF4-FFF2-40B4-BE49-F238E27FC236}">
                <a16:creationId xmlns:a16="http://schemas.microsoft.com/office/drawing/2014/main" id="{671687B8-DAD3-456C-96D7-0176810AC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059D239-F8CA-4B14-97F2-75A9FF4FD84B}"/>
              </a:ext>
            </a:extLst>
          </p:cNvPr>
          <p:cNvSpPr/>
          <p:nvPr/>
        </p:nvSpPr>
        <p:spPr>
          <a:xfrm>
            <a:off x="641233" y="1494466"/>
            <a:ext cx="7149346" cy="485885"/>
          </a:xfrm>
          <a:prstGeom prst="rect">
            <a:avLst/>
          </a:prstGeom>
          <a:solidFill>
            <a:srgbClr val="10335D"/>
          </a:solidFill>
          <a:ln>
            <a:solidFill>
              <a:srgbClr val="1033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zh-TW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環境部</a:t>
            </a:r>
            <a:r>
              <a:rPr lang="en-US" altLang="zh-TW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 (</a:t>
            </a:r>
            <a:r>
              <a:rPr lang="zh-TW" altLang="en-US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化學物質管理署</a:t>
            </a:r>
            <a:r>
              <a:rPr lang="en-US" altLang="zh-TW" sz="2000"/>
              <a:t>)</a:t>
            </a:r>
            <a:endParaRPr lang="zh-TW" altLang="en-US" sz="200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1B38F7B-C994-416C-BC9B-A579B8858C80}"/>
              </a:ext>
            </a:extLst>
          </p:cNvPr>
          <p:cNvSpPr/>
          <p:nvPr/>
        </p:nvSpPr>
        <p:spPr>
          <a:xfrm>
            <a:off x="641233" y="1980352"/>
            <a:ext cx="7149347" cy="1180220"/>
          </a:xfrm>
          <a:prstGeom prst="rect">
            <a:avLst/>
          </a:prstGeom>
          <a:solidFill>
            <a:schemeClr val="bg1"/>
          </a:solidFill>
          <a:ln w="19050">
            <a:solidFill>
              <a:srgbClr val="1033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已依</a:t>
            </a:r>
            <a: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毒性及關注化學物質管理法</a:t>
            </a:r>
            <a: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列管</a:t>
            </a:r>
            <a: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PFOS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PFOA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1600" b="1" err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PFHxS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及其鹽類與相關化合物等特定</a:t>
            </a:r>
            <a: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PFAS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為毒性化學物質。</a:t>
            </a:r>
            <a: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2025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年預告新增</a:t>
            </a:r>
            <a: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269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項</a:t>
            </a:r>
            <a: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PFAS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為關注化學物質草案，規劃依物質型態、濃度及運作方式分級管理，草案公告後</a:t>
            </a:r>
            <a: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年為緩衝期。</a:t>
            </a:r>
            <a:endParaRPr lang="en-US" altLang="zh-TW" sz="1600"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5EBE4E8-C89C-490A-BA94-EDFA88ECA658}"/>
              </a:ext>
            </a:extLst>
          </p:cNvPr>
          <p:cNvSpPr/>
          <p:nvPr/>
        </p:nvSpPr>
        <p:spPr>
          <a:xfrm>
            <a:off x="601029" y="4089016"/>
            <a:ext cx="2525008" cy="646425"/>
          </a:xfrm>
          <a:prstGeom prst="rect">
            <a:avLst/>
          </a:prstGeom>
          <a:solidFill>
            <a:srgbClr val="55A5D6"/>
          </a:solidFill>
          <a:ln>
            <a:solidFill>
              <a:srgbClr val="55A5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衛福部</a:t>
            </a:r>
            <a:endParaRPr lang="en-US" altLang="zh-TW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食品藥物管理署</a:t>
            </a:r>
            <a:r>
              <a:rPr lang="en-US" altLang="zh-TW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6410B06-737B-4618-B872-22526D8F394E}"/>
              </a:ext>
            </a:extLst>
          </p:cNvPr>
          <p:cNvSpPr/>
          <p:nvPr/>
        </p:nvSpPr>
        <p:spPr>
          <a:xfrm>
            <a:off x="601029" y="4735441"/>
            <a:ext cx="2525008" cy="1532238"/>
          </a:xfrm>
          <a:prstGeom prst="rect">
            <a:avLst/>
          </a:prstGeom>
          <a:solidFill>
            <a:schemeClr val="bg1"/>
          </a:solidFill>
          <a:ln w="19050">
            <a:solidFill>
              <a:srgbClr val="55A5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負責食品、食品器具、食品容器及包裝，以及化粧品相關管理。</a:t>
            </a:r>
            <a: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化粧品成分使用限制表</a:t>
            </a:r>
            <a: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修正內容依衛福部公告辦理。</a:t>
            </a:r>
            <a:endParaRPr lang="en-US" altLang="zh-TW" sz="1600"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endParaRPr lang="en-US" altLang="zh-TW" sz="1600"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A041B12-CB9F-415C-9149-D05D75173E34}"/>
              </a:ext>
            </a:extLst>
          </p:cNvPr>
          <p:cNvSpPr/>
          <p:nvPr/>
        </p:nvSpPr>
        <p:spPr>
          <a:xfrm>
            <a:off x="3419764" y="4094717"/>
            <a:ext cx="2209140" cy="640721"/>
          </a:xfrm>
          <a:prstGeom prst="rect">
            <a:avLst/>
          </a:prstGeom>
          <a:solidFill>
            <a:srgbClr val="55A5D6"/>
          </a:solidFill>
          <a:ln>
            <a:solidFill>
              <a:srgbClr val="55A5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經濟部</a:t>
            </a:r>
            <a:r>
              <a:rPr lang="en-US" altLang="zh-TW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標準檢驗局／產業發展署</a:t>
            </a:r>
            <a:r>
              <a:rPr lang="en-US" altLang="zh-TW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340FDF3-8CD1-4D00-BCCE-7DBCF626FBD7}"/>
              </a:ext>
            </a:extLst>
          </p:cNvPr>
          <p:cNvSpPr/>
          <p:nvPr/>
        </p:nvSpPr>
        <p:spPr>
          <a:xfrm>
            <a:off x="3411194" y="4735441"/>
            <a:ext cx="2217709" cy="1532237"/>
          </a:xfrm>
          <a:prstGeom prst="rect">
            <a:avLst/>
          </a:prstGeom>
          <a:solidFill>
            <a:schemeClr val="bg1"/>
          </a:solidFill>
          <a:ln w="19050">
            <a:solidFill>
              <a:srgbClr val="55A5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辦理產品標準與檢測標準檢視，並推動產業污染防治、製程改善及替代材料輔導。</a:t>
            </a:r>
            <a:endParaRPr lang="en-US" altLang="zh-TW" sz="1600"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endParaRPr lang="en-US" altLang="zh-TW" sz="1600"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endParaRPr lang="zh-TW" altLang="en-US" sz="160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2490D28-00B9-41F9-A146-2320A55BDA85}"/>
              </a:ext>
            </a:extLst>
          </p:cNvPr>
          <p:cNvSpPr/>
          <p:nvPr/>
        </p:nvSpPr>
        <p:spPr>
          <a:xfrm>
            <a:off x="5914060" y="4091905"/>
            <a:ext cx="1876517" cy="643536"/>
          </a:xfrm>
          <a:prstGeom prst="rect">
            <a:avLst/>
          </a:prstGeom>
          <a:solidFill>
            <a:srgbClr val="55A5D6"/>
          </a:solidFill>
          <a:ln>
            <a:solidFill>
              <a:srgbClr val="55A5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內政部</a:t>
            </a:r>
            <a:r>
              <a:rPr lang="en-US" altLang="zh-TW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消防署</a:t>
            </a:r>
            <a:r>
              <a:rPr lang="en-US" altLang="zh-TW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4A41815-D16E-4826-95E6-126B57185515}"/>
              </a:ext>
            </a:extLst>
          </p:cNvPr>
          <p:cNvSpPr/>
          <p:nvPr/>
        </p:nvSpPr>
        <p:spPr>
          <a:xfrm>
            <a:off x="5914061" y="4735441"/>
            <a:ext cx="1876518" cy="1532238"/>
          </a:xfrm>
          <a:prstGeom prst="rect">
            <a:avLst/>
          </a:prstGeom>
          <a:solidFill>
            <a:schemeClr val="bg1"/>
          </a:solidFill>
          <a:ln w="19050">
            <a:solidFill>
              <a:srgbClr val="55A5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辦理消防泡沫使用現況調查及相關管理工作。</a:t>
            </a:r>
            <a:endParaRPr lang="en-US" altLang="zh-TW" sz="1600"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600"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600"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sz="1600"/>
          </a:p>
        </p:txBody>
      </p:sp>
      <p:sp>
        <p:nvSpPr>
          <p:cNvPr id="14" name="图形">
            <a:extLst>
              <a:ext uri="{FF2B5EF4-FFF2-40B4-BE49-F238E27FC236}">
                <a16:creationId xmlns:a16="http://schemas.microsoft.com/office/drawing/2014/main" id="{BE77767F-6046-4A7C-B18E-14DEA0A7230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645587"/>
            <a:ext cx="12192000" cy="646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600" b="1">
                <a:solidFill>
                  <a:srgbClr val="343B53"/>
                </a:solidFill>
                <a:latin typeface="Arial"/>
                <a:ea typeface="微软雅黑"/>
                <a:cs typeface="MiSans Medium" panose="00000600000000000000" charset="-122"/>
              </a:defRPr>
            </a:lvl1pPr>
          </a:lstStyle>
          <a:p>
            <a:pPr algn="ctr"/>
            <a:r>
              <a:rPr lang="zh-TW" altLang="en-US"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rPr>
              <a:t>台灣</a:t>
            </a:r>
            <a:r>
              <a:rPr lang="en-US" altLang="zh-TW"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rPr>
              <a:t>PFAS</a:t>
            </a:r>
            <a:r>
              <a:rPr lang="zh-TW" altLang="en-US"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rPr>
              <a:t>管理現況</a:t>
            </a:r>
          </a:p>
        </p:txBody>
      </p:sp>
      <p:cxnSp>
        <p:nvCxnSpPr>
          <p:cNvPr id="17" name="直線接點 16">
            <a:extLst>
              <a:ext uri="{FF2B5EF4-FFF2-40B4-BE49-F238E27FC236}">
                <a16:creationId xmlns:a16="http://schemas.microsoft.com/office/drawing/2014/main" id="{1B1BFBDD-1B0E-4A8E-99B4-B0A0261CBB79}"/>
              </a:ext>
            </a:extLst>
          </p:cNvPr>
          <p:cNvCxnSpPr>
            <a:cxnSpLocks/>
          </p:cNvCxnSpPr>
          <p:nvPr/>
        </p:nvCxnSpPr>
        <p:spPr>
          <a:xfrm>
            <a:off x="1942297" y="3625888"/>
            <a:ext cx="4946668" cy="0"/>
          </a:xfrm>
          <a:prstGeom prst="line">
            <a:avLst/>
          </a:prstGeom>
          <a:ln w="38100">
            <a:solidFill>
              <a:srgbClr val="1633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線單箭頭接點 22">
            <a:extLst>
              <a:ext uri="{FF2B5EF4-FFF2-40B4-BE49-F238E27FC236}">
                <a16:creationId xmlns:a16="http://schemas.microsoft.com/office/drawing/2014/main" id="{BD7A2EAF-E016-46EB-897C-E91DC8E5EBEA}"/>
              </a:ext>
            </a:extLst>
          </p:cNvPr>
          <p:cNvCxnSpPr>
            <a:cxnSpLocks/>
          </p:cNvCxnSpPr>
          <p:nvPr/>
        </p:nvCxnSpPr>
        <p:spPr>
          <a:xfrm>
            <a:off x="6888965" y="3625888"/>
            <a:ext cx="0" cy="492683"/>
          </a:xfrm>
          <a:prstGeom prst="straightConnector1">
            <a:avLst/>
          </a:prstGeom>
          <a:ln w="38100">
            <a:solidFill>
              <a:srgbClr val="16335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直線單箭頭接點 26">
            <a:extLst>
              <a:ext uri="{FF2B5EF4-FFF2-40B4-BE49-F238E27FC236}">
                <a16:creationId xmlns:a16="http://schemas.microsoft.com/office/drawing/2014/main" id="{ECEA3233-D771-4032-ACCC-E93F06DA552F}"/>
              </a:ext>
            </a:extLst>
          </p:cNvPr>
          <p:cNvCxnSpPr>
            <a:cxnSpLocks/>
          </p:cNvCxnSpPr>
          <p:nvPr/>
        </p:nvCxnSpPr>
        <p:spPr>
          <a:xfrm flipH="1">
            <a:off x="4324476" y="3188337"/>
            <a:ext cx="1" cy="934146"/>
          </a:xfrm>
          <a:prstGeom prst="straightConnector1">
            <a:avLst/>
          </a:prstGeom>
          <a:ln w="38100">
            <a:solidFill>
              <a:srgbClr val="16335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28">
            <a:extLst>
              <a:ext uri="{FF2B5EF4-FFF2-40B4-BE49-F238E27FC236}">
                <a16:creationId xmlns:a16="http://schemas.microsoft.com/office/drawing/2014/main" id="{856254A4-C711-425E-A3F2-9240DC57C5AC}"/>
              </a:ext>
            </a:extLst>
          </p:cNvPr>
          <p:cNvCxnSpPr>
            <a:cxnSpLocks/>
          </p:cNvCxnSpPr>
          <p:nvPr/>
        </p:nvCxnSpPr>
        <p:spPr>
          <a:xfrm>
            <a:off x="1942297" y="3625888"/>
            <a:ext cx="0" cy="492683"/>
          </a:xfrm>
          <a:prstGeom prst="straightConnector1">
            <a:avLst/>
          </a:prstGeom>
          <a:ln w="38100">
            <a:solidFill>
              <a:srgbClr val="16335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矩形 33">
            <a:extLst>
              <a:ext uri="{FF2B5EF4-FFF2-40B4-BE49-F238E27FC236}">
                <a16:creationId xmlns:a16="http://schemas.microsoft.com/office/drawing/2014/main" id="{8E66379F-CA82-4885-BE01-EDA88A90D736}"/>
              </a:ext>
            </a:extLst>
          </p:cNvPr>
          <p:cNvSpPr/>
          <p:nvPr/>
        </p:nvSpPr>
        <p:spPr>
          <a:xfrm>
            <a:off x="8113465" y="1494466"/>
            <a:ext cx="3416605" cy="503208"/>
          </a:xfrm>
          <a:prstGeom prst="rect">
            <a:avLst/>
          </a:prstGeom>
          <a:solidFill>
            <a:srgbClr val="068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已列管</a:t>
            </a:r>
            <a:endParaRPr lang="zh-TW" altLang="en-US" sz="200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9A429EB9-2819-4154-AA23-B96CE188AE17}"/>
              </a:ext>
            </a:extLst>
          </p:cNvPr>
          <p:cNvSpPr/>
          <p:nvPr/>
        </p:nvSpPr>
        <p:spPr>
          <a:xfrm>
            <a:off x="8113465" y="1980352"/>
            <a:ext cx="3416607" cy="934544"/>
          </a:xfrm>
          <a:prstGeom prst="rect">
            <a:avLst/>
          </a:prstGeom>
          <a:solidFill>
            <a:schemeClr val="bg1">
              <a:lumMod val="50000"/>
            </a:schemeClr>
          </a:solidFill>
          <a:ln w="1905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PFOS</a:t>
            </a:r>
            <a:r>
              <a:rPr lang="zh-TW" altLang="en-US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PFOA</a:t>
            </a:r>
            <a:r>
              <a:rPr lang="zh-TW" altLang="en-US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1600" b="1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PFHxS</a:t>
            </a:r>
            <a:r>
              <a:rPr lang="zh-TW" altLang="en-US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及其鹽類與相關化合物。</a:t>
            </a:r>
            <a:endParaRPr lang="zh-TW" altLang="en-US" sz="160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D237EB2-4694-4B04-9857-92028378B883}"/>
              </a:ext>
            </a:extLst>
          </p:cNvPr>
          <p:cNvSpPr/>
          <p:nvPr/>
        </p:nvSpPr>
        <p:spPr>
          <a:xfrm>
            <a:off x="8106450" y="3052888"/>
            <a:ext cx="3416605" cy="50320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關注化學物質草案</a:t>
            </a:r>
            <a:endParaRPr lang="zh-TW" altLang="en-US" sz="200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771B7EC-C924-4B7F-8E91-3F2A5DE7456B}"/>
              </a:ext>
            </a:extLst>
          </p:cNvPr>
          <p:cNvSpPr/>
          <p:nvPr/>
        </p:nvSpPr>
        <p:spPr>
          <a:xfrm>
            <a:off x="8106452" y="3556097"/>
            <a:ext cx="3416607" cy="777050"/>
          </a:xfrm>
          <a:prstGeom prst="rect">
            <a:avLst/>
          </a:prstGeom>
          <a:solidFill>
            <a:schemeClr val="bg1">
              <a:lumMod val="50000"/>
            </a:schemeClr>
          </a:solidFill>
          <a:ln w="1905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269</a:t>
            </a:r>
            <a:r>
              <a:rPr lang="zh-TW" altLang="en-US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項</a:t>
            </a:r>
            <a:r>
              <a:rPr lang="en-US" altLang="zh-TW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PFAS(</a:t>
            </a:r>
            <a:r>
              <a:rPr lang="zh-TW" altLang="en-US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正式生效日期依主管機關公告</a:t>
            </a:r>
            <a:r>
              <a:rPr lang="en-US" altLang="zh-TW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160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D6DB47B4-C69C-44A0-A1C5-FA5359EE1D19}"/>
              </a:ext>
            </a:extLst>
          </p:cNvPr>
          <p:cNvSpPr/>
          <p:nvPr/>
        </p:nvSpPr>
        <p:spPr>
          <a:xfrm>
            <a:off x="8106450" y="4443053"/>
            <a:ext cx="3416607" cy="485886"/>
          </a:xfrm>
          <a:prstGeom prst="rect">
            <a:avLst/>
          </a:prstGeom>
          <a:solidFill>
            <a:srgbClr val="F36D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飲用水水質標準</a:t>
            </a:r>
            <a:endParaRPr lang="zh-TW" altLang="en-US" sz="200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C3A38F33-862E-4375-AAAE-0D90ACC91067}"/>
              </a:ext>
            </a:extLst>
          </p:cNvPr>
          <p:cNvSpPr/>
          <p:nvPr/>
        </p:nvSpPr>
        <p:spPr>
          <a:xfrm>
            <a:off x="8106450" y="4928938"/>
            <a:ext cx="3416609" cy="1338611"/>
          </a:xfrm>
          <a:prstGeom prst="rect">
            <a:avLst/>
          </a:prstGeom>
          <a:solidFill>
            <a:schemeClr val="bg1">
              <a:lumMod val="50000"/>
            </a:schemeClr>
          </a:solidFill>
          <a:ln w="1905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</a:t>
            </a:r>
            <a:r>
              <a:rPr lang="en-US" altLang="zh-TW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2027</a:t>
            </a:r>
            <a:r>
              <a:rPr lang="zh-TW" altLang="en-US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r>
              <a:rPr lang="zh-TW" altLang="en-US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日起，自來水及供飲用水水質須符合</a:t>
            </a:r>
            <a:r>
              <a:rPr lang="en-US" altLang="zh-TW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PFOA</a:t>
            </a:r>
            <a:r>
              <a:rPr lang="zh-TW" altLang="en-US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＋</a:t>
            </a:r>
            <a:r>
              <a:rPr lang="en-US" altLang="zh-TW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PFOS≤50 ng/L</a:t>
            </a:r>
            <a:r>
              <a:rPr lang="zh-TW" altLang="en-US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r>
              <a:rPr lang="en-US" altLang="zh-TW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PFOS</a:t>
            </a:r>
            <a:r>
              <a:rPr lang="zh-TW" altLang="en-US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＋</a:t>
            </a:r>
            <a:r>
              <a:rPr lang="en-US" altLang="zh-TW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PFHxS≤70 ng/L</a:t>
            </a:r>
            <a:r>
              <a:rPr lang="zh-TW" altLang="en-US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，不符合標準者依法裁處並限期改善。</a:t>
            </a:r>
            <a:endParaRPr lang="zh-TW" altLang="en-US" sz="1600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0FB9446E-1B56-E15B-7024-4D01EE28D149}"/>
              </a:ext>
            </a:extLst>
          </p:cNvPr>
          <p:cNvSpPr txBox="1"/>
          <p:nvPr/>
        </p:nvSpPr>
        <p:spPr>
          <a:xfrm>
            <a:off x="495388" y="6603998"/>
            <a:ext cx="765700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Stockholm Convention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European Chemicals Agency (ECHA)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US EPA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OECD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、環境部化學物質管理署；塑膠中心整理 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(2026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00F30CB-BA7F-2CF0-8184-8ECDB90EC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圖片 53">
            <a:extLst>
              <a:ext uri="{FF2B5EF4-FFF2-40B4-BE49-F238E27FC236}">
                <a16:creationId xmlns:a16="http://schemas.microsoft.com/office/drawing/2014/main" id="{C9348DF5-E373-94C5-8E4F-7C9E1E0DE0E1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0" name="图形"/>
          <p:cNvGrpSpPr/>
          <p:nvPr/>
        </p:nvGrpSpPr>
        <p:grpSpPr>
          <a:xfrm>
            <a:off x="890907" y="1130481"/>
            <a:ext cx="10358120" cy="4123055"/>
            <a:chOff x="1403" y="2274"/>
            <a:chExt cx="16312" cy="6493"/>
          </a:xfrm>
        </p:grpSpPr>
        <p:sp>
          <p:nvSpPr>
            <p:cNvPr id="6" name="图形"/>
            <p:cNvSpPr/>
            <p:nvPr>
              <p:custDataLst>
                <p:tags r:id="rId5"/>
              </p:custDataLst>
            </p:nvPr>
          </p:nvSpPr>
          <p:spPr bwMode="auto">
            <a:xfrm>
              <a:off x="6798" y="4853"/>
              <a:ext cx="2203" cy="3049"/>
            </a:xfrm>
            <a:custGeom>
              <a:avLst/>
              <a:gdLst>
                <a:gd name="T0" fmla="*/ 479 w 537"/>
                <a:gd name="T1" fmla="*/ 401 h 743"/>
                <a:gd name="T2" fmla="*/ 458 w 537"/>
                <a:gd name="T3" fmla="*/ 173 h 743"/>
                <a:gd name="T4" fmla="*/ 297 w 537"/>
                <a:gd name="T5" fmla="*/ 243 h 743"/>
                <a:gd name="T6" fmla="*/ 188 w 537"/>
                <a:gd name="T7" fmla="*/ 214 h 743"/>
                <a:gd name="T8" fmla="*/ 79 w 537"/>
                <a:gd name="T9" fmla="*/ 0 h 743"/>
                <a:gd name="T10" fmla="*/ 118 w 537"/>
                <a:gd name="T11" fmla="*/ 607 h 743"/>
                <a:gd name="T12" fmla="*/ 120 w 537"/>
                <a:gd name="T13" fmla="*/ 610 h 743"/>
                <a:gd name="T14" fmla="*/ 404 w 537"/>
                <a:gd name="T15" fmla="*/ 685 h 743"/>
                <a:gd name="T16" fmla="*/ 479 w 537"/>
                <a:gd name="T17" fmla="*/ 402 h 743"/>
                <a:gd name="T18" fmla="*/ 479 w 537"/>
                <a:gd name="T19" fmla="*/ 40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7" h="743">
                  <a:moveTo>
                    <a:pt x="479" y="401"/>
                  </a:moveTo>
                  <a:cubicBezTo>
                    <a:pt x="438" y="329"/>
                    <a:pt x="432" y="246"/>
                    <a:pt x="458" y="173"/>
                  </a:cubicBezTo>
                  <a:cubicBezTo>
                    <a:pt x="417" y="217"/>
                    <a:pt x="359" y="243"/>
                    <a:pt x="297" y="243"/>
                  </a:cubicBezTo>
                  <a:cubicBezTo>
                    <a:pt x="259" y="243"/>
                    <a:pt x="221" y="233"/>
                    <a:pt x="188" y="214"/>
                  </a:cubicBezTo>
                  <a:cubicBezTo>
                    <a:pt x="110" y="169"/>
                    <a:pt x="70" y="84"/>
                    <a:pt x="79" y="0"/>
                  </a:cubicBezTo>
                  <a:cubicBezTo>
                    <a:pt x="0" y="191"/>
                    <a:pt x="7" y="415"/>
                    <a:pt x="118" y="607"/>
                  </a:cubicBezTo>
                  <a:cubicBezTo>
                    <a:pt x="120" y="610"/>
                    <a:pt x="120" y="610"/>
                    <a:pt x="120" y="610"/>
                  </a:cubicBezTo>
                  <a:cubicBezTo>
                    <a:pt x="177" y="709"/>
                    <a:pt x="305" y="743"/>
                    <a:pt x="404" y="685"/>
                  </a:cubicBezTo>
                  <a:cubicBezTo>
                    <a:pt x="503" y="628"/>
                    <a:pt x="537" y="501"/>
                    <a:pt x="479" y="402"/>
                  </a:cubicBezTo>
                  <a:cubicBezTo>
                    <a:pt x="479" y="401"/>
                    <a:pt x="479" y="401"/>
                    <a:pt x="479" y="401"/>
                  </a:cubicBezTo>
                  <a:close/>
                </a:path>
              </a:pathLst>
            </a:custGeom>
            <a:solidFill>
              <a:srgbClr val="0B3B7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endParaRPr>
            </a:p>
          </p:txBody>
        </p:sp>
        <p:sp>
          <p:nvSpPr>
            <p:cNvPr id="9" name="图形"/>
            <p:cNvSpPr/>
            <p:nvPr>
              <p:custDataLst>
                <p:tags r:id="rId6"/>
              </p:custDataLst>
            </p:nvPr>
          </p:nvSpPr>
          <p:spPr bwMode="auto">
            <a:xfrm>
              <a:off x="7479" y="6674"/>
              <a:ext cx="3110" cy="2093"/>
            </a:xfrm>
            <a:custGeom>
              <a:avLst/>
              <a:gdLst>
                <a:gd name="T0" fmla="*/ 550 w 758"/>
                <a:gd name="T1" fmla="*/ 94 h 510"/>
                <a:gd name="T2" fmla="*/ 550 w 758"/>
                <a:gd name="T3" fmla="*/ 94 h 510"/>
                <a:gd name="T4" fmla="*/ 344 w 758"/>
                <a:gd name="T5" fmla="*/ 0 h 510"/>
                <a:gd name="T6" fmla="*/ 345 w 758"/>
                <a:gd name="T7" fmla="*/ 117 h 510"/>
                <a:gd name="T8" fmla="*/ 243 w 758"/>
                <a:gd name="T9" fmla="*/ 251 h 510"/>
                <a:gd name="T10" fmla="*/ 133 w 758"/>
                <a:gd name="T11" fmla="*/ 281 h 510"/>
                <a:gd name="T12" fmla="*/ 0 w 758"/>
                <a:gd name="T13" fmla="*/ 236 h 510"/>
                <a:gd name="T14" fmla="*/ 547 w 758"/>
                <a:gd name="T15" fmla="*/ 510 h 510"/>
                <a:gd name="T16" fmla="*/ 550 w 758"/>
                <a:gd name="T17" fmla="*/ 510 h 510"/>
                <a:gd name="T18" fmla="*/ 758 w 758"/>
                <a:gd name="T19" fmla="*/ 302 h 510"/>
                <a:gd name="T20" fmla="*/ 550 w 758"/>
                <a:gd name="T21" fmla="*/ 94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8" h="510">
                  <a:moveTo>
                    <a:pt x="550" y="94"/>
                  </a:moveTo>
                  <a:cubicBezTo>
                    <a:pt x="550" y="94"/>
                    <a:pt x="550" y="94"/>
                    <a:pt x="550" y="94"/>
                  </a:cubicBezTo>
                  <a:cubicBezTo>
                    <a:pt x="468" y="94"/>
                    <a:pt x="394" y="57"/>
                    <a:pt x="344" y="0"/>
                  </a:cubicBezTo>
                  <a:cubicBezTo>
                    <a:pt x="355" y="38"/>
                    <a:pt x="355" y="78"/>
                    <a:pt x="345" y="117"/>
                  </a:cubicBezTo>
                  <a:cubicBezTo>
                    <a:pt x="330" y="174"/>
                    <a:pt x="294" y="222"/>
                    <a:pt x="243" y="251"/>
                  </a:cubicBezTo>
                  <a:cubicBezTo>
                    <a:pt x="209" y="271"/>
                    <a:pt x="171" y="281"/>
                    <a:pt x="133" y="281"/>
                  </a:cubicBezTo>
                  <a:cubicBezTo>
                    <a:pt x="84" y="281"/>
                    <a:pt x="38" y="265"/>
                    <a:pt x="0" y="236"/>
                  </a:cubicBezTo>
                  <a:cubicBezTo>
                    <a:pt x="126" y="402"/>
                    <a:pt x="324" y="509"/>
                    <a:pt x="547" y="510"/>
                  </a:cubicBezTo>
                  <a:cubicBezTo>
                    <a:pt x="550" y="510"/>
                    <a:pt x="550" y="510"/>
                    <a:pt x="550" y="510"/>
                  </a:cubicBezTo>
                  <a:cubicBezTo>
                    <a:pt x="665" y="510"/>
                    <a:pt x="758" y="417"/>
                    <a:pt x="758" y="302"/>
                  </a:cubicBezTo>
                  <a:cubicBezTo>
                    <a:pt x="758" y="187"/>
                    <a:pt x="665" y="94"/>
                    <a:pt x="550" y="94"/>
                  </a:cubicBezTo>
                  <a:close/>
                </a:path>
              </a:pathLst>
            </a:custGeom>
            <a:solidFill>
              <a:srgbClr val="29B09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endParaRPr>
            </a:p>
          </p:txBody>
        </p:sp>
        <p:sp>
          <p:nvSpPr>
            <p:cNvPr id="7" name="图形"/>
            <p:cNvSpPr/>
            <p:nvPr>
              <p:custDataLst>
                <p:tags r:id="rId7"/>
              </p:custDataLst>
            </p:nvPr>
          </p:nvSpPr>
          <p:spPr bwMode="auto">
            <a:xfrm>
              <a:off x="9963" y="5945"/>
              <a:ext cx="2465" cy="2802"/>
            </a:xfrm>
            <a:custGeom>
              <a:avLst/>
              <a:gdLst>
                <a:gd name="T0" fmla="*/ 467 w 601"/>
                <a:gd name="T1" fmla="*/ 57 h 683"/>
                <a:gd name="T2" fmla="*/ 183 w 601"/>
                <a:gd name="T3" fmla="*/ 134 h 683"/>
                <a:gd name="T4" fmla="*/ 183 w 601"/>
                <a:gd name="T5" fmla="*/ 134 h 683"/>
                <a:gd name="T6" fmla="*/ 0 w 601"/>
                <a:gd name="T7" fmla="*/ 266 h 683"/>
                <a:gd name="T8" fmla="*/ 164 w 601"/>
                <a:gd name="T9" fmla="*/ 479 h 683"/>
                <a:gd name="T10" fmla="*/ 26 w 601"/>
                <a:gd name="T11" fmla="*/ 683 h 683"/>
                <a:gd name="T12" fmla="*/ 542 w 601"/>
                <a:gd name="T13" fmla="*/ 343 h 683"/>
                <a:gd name="T14" fmla="*/ 544 w 601"/>
                <a:gd name="T15" fmla="*/ 340 h 683"/>
                <a:gd name="T16" fmla="*/ 467 w 601"/>
                <a:gd name="T17" fmla="*/ 57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1" h="683">
                  <a:moveTo>
                    <a:pt x="467" y="57"/>
                  </a:moveTo>
                  <a:cubicBezTo>
                    <a:pt x="367" y="0"/>
                    <a:pt x="240" y="35"/>
                    <a:pt x="183" y="134"/>
                  </a:cubicBezTo>
                  <a:cubicBezTo>
                    <a:pt x="183" y="134"/>
                    <a:pt x="183" y="134"/>
                    <a:pt x="183" y="134"/>
                  </a:cubicBezTo>
                  <a:cubicBezTo>
                    <a:pt x="142" y="205"/>
                    <a:pt x="74" y="251"/>
                    <a:pt x="0" y="266"/>
                  </a:cubicBezTo>
                  <a:cubicBezTo>
                    <a:pt x="94" y="291"/>
                    <a:pt x="164" y="377"/>
                    <a:pt x="164" y="479"/>
                  </a:cubicBezTo>
                  <a:cubicBezTo>
                    <a:pt x="164" y="571"/>
                    <a:pt x="107" y="651"/>
                    <a:pt x="26" y="683"/>
                  </a:cubicBezTo>
                  <a:cubicBezTo>
                    <a:pt x="234" y="658"/>
                    <a:pt x="429" y="539"/>
                    <a:pt x="542" y="343"/>
                  </a:cubicBezTo>
                  <a:cubicBezTo>
                    <a:pt x="544" y="340"/>
                    <a:pt x="544" y="340"/>
                    <a:pt x="544" y="340"/>
                  </a:cubicBezTo>
                  <a:cubicBezTo>
                    <a:pt x="601" y="241"/>
                    <a:pt x="566" y="114"/>
                    <a:pt x="467" y="57"/>
                  </a:cubicBezTo>
                  <a:close/>
                </a:path>
              </a:pathLst>
            </a:custGeom>
            <a:solidFill>
              <a:srgbClr val="0B3B7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endParaRPr>
            </a:p>
          </p:txBody>
        </p:sp>
        <p:sp>
          <p:nvSpPr>
            <p:cNvPr id="11" name="图形"/>
            <p:cNvSpPr/>
            <p:nvPr>
              <p:custDataLst>
                <p:tags r:id="rId8"/>
              </p:custDataLst>
            </p:nvPr>
          </p:nvSpPr>
          <p:spPr bwMode="auto">
            <a:xfrm>
              <a:off x="10475" y="3970"/>
              <a:ext cx="2203" cy="3053"/>
            </a:xfrm>
            <a:custGeom>
              <a:avLst/>
              <a:gdLst>
                <a:gd name="T0" fmla="*/ 57 w 537"/>
                <a:gd name="T1" fmla="*/ 342 h 744"/>
                <a:gd name="T2" fmla="*/ 80 w 537"/>
                <a:gd name="T3" fmla="*/ 566 h 744"/>
                <a:gd name="T4" fmla="*/ 239 w 537"/>
                <a:gd name="T5" fmla="*/ 498 h 744"/>
                <a:gd name="T6" fmla="*/ 348 w 537"/>
                <a:gd name="T7" fmla="*/ 527 h 744"/>
                <a:gd name="T8" fmla="*/ 451 w 537"/>
                <a:gd name="T9" fmla="*/ 660 h 744"/>
                <a:gd name="T10" fmla="*/ 457 w 537"/>
                <a:gd name="T11" fmla="*/ 744 h 744"/>
                <a:gd name="T12" fmla="*/ 419 w 537"/>
                <a:gd name="T13" fmla="*/ 136 h 744"/>
                <a:gd name="T14" fmla="*/ 417 w 537"/>
                <a:gd name="T15" fmla="*/ 133 h 744"/>
                <a:gd name="T16" fmla="*/ 133 w 537"/>
                <a:gd name="T17" fmla="*/ 58 h 744"/>
                <a:gd name="T18" fmla="*/ 57 w 537"/>
                <a:gd name="T19" fmla="*/ 341 h 744"/>
                <a:gd name="T20" fmla="*/ 57 w 537"/>
                <a:gd name="T21" fmla="*/ 342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7" h="744">
                  <a:moveTo>
                    <a:pt x="57" y="342"/>
                  </a:moveTo>
                  <a:cubicBezTo>
                    <a:pt x="98" y="413"/>
                    <a:pt x="104" y="494"/>
                    <a:pt x="80" y="566"/>
                  </a:cubicBezTo>
                  <a:cubicBezTo>
                    <a:pt x="121" y="523"/>
                    <a:pt x="178" y="498"/>
                    <a:pt x="239" y="498"/>
                  </a:cubicBezTo>
                  <a:cubicBezTo>
                    <a:pt x="277" y="498"/>
                    <a:pt x="315" y="508"/>
                    <a:pt x="348" y="527"/>
                  </a:cubicBezTo>
                  <a:cubicBezTo>
                    <a:pt x="399" y="556"/>
                    <a:pt x="435" y="604"/>
                    <a:pt x="451" y="660"/>
                  </a:cubicBezTo>
                  <a:cubicBezTo>
                    <a:pt x="458" y="688"/>
                    <a:pt x="460" y="717"/>
                    <a:pt x="457" y="744"/>
                  </a:cubicBezTo>
                  <a:cubicBezTo>
                    <a:pt x="537" y="553"/>
                    <a:pt x="530" y="329"/>
                    <a:pt x="419" y="136"/>
                  </a:cubicBezTo>
                  <a:cubicBezTo>
                    <a:pt x="417" y="133"/>
                    <a:pt x="417" y="133"/>
                    <a:pt x="417" y="133"/>
                  </a:cubicBezTo>
                  <a:cubicBezTo>
                    <a:pt x="359" y="34"/>
                    <a:pt x="232" y="0"/>
                    <a:pt x="133" y="58"/>
                  </a:cubicBezTo>
                  <a:cubicBezTo>
                    <a:pt x="34" y="115"/>
                    <a:pt x="0" y="242"/>
                    <a:pt x="57" y="341"/>
                  </a:cubicBezTo>
                  <a:cubicBezTo>
                    <a:pt x="57" y="342"/>
                    <a:pt x="57" y="342"/>
                    <a:pt x="57" y="342"/>
                  </a:cubicBezTo>
                  <a:close/>
                </a:path>
              </a:pathLst>
            </a:custGeom>
            <a:solidFill>
              <a:srgbClr val="29B09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endParaRPr>
            </a:p>
          </p:txBody>
        </p:sp>
        <p:sp>
          <p:nvSpPr>
            <p:cNvPr id="15" name="图形"/>
            <p:cNvSpPr/>
            <p:nvPr>
              <p:custDataLst>
                <p:tags r:id="rId9"/>
              </p:custDataLst>
            </p:nvPr>
          </p:nvSpPr>
          <p:spPr bwMode="auto">
            <a:xfrm>
              <a:off x="8887" y="3105"/>
              <a:ext cx="3106" cy="2089"/>
            </a:xfrm>
            <a:custGeom>
              <a:avLst/>
              <a:gdLst>
                <a:gd name="T0" fmla="*/ 412 w 757"/>
                <a:gd name="T1" fmla="*/ 392 h 509"/>
                <a:gd name="T2" fmla="*/ 514 w 757"/>
                <a:gd name="T3" fmla="*/ 258 h 509"/>
                <a:gd name="T4" fmla="*/ 624 w 757"/>
                <a:gd name="T5" fmla="*/ 228 h 509"/>
                <a:gd name="T6" fmla="*/ 757 w 757"/>
                <a:gd name="T7" fmla="*/ 273 h 509"/>
                <a:gd name="T8" fmla="*/ 211 w 757"/>
                <a:gd name="T9" fmla="*/ 0 h 509"/>
                <a:gd name="T10" fmla="*/ 207 w 757"/>
                <a:gd name="T11" fmla="*/ 0 h 509"/>
                <a:gd name="T12" fmla="*/ 0 w 757"/>
                <a:gd name="T13" fmla="*/ 208 h 509"/>
                <a:gd name="T14" fmla="*/ 207 w 757"/>
                <a:gd name="T15" fmla="*/ 416 h 509"/>
                <a:gd name="T16" fmla="*/ 208 w 757"/>
                <a:gd name="T17" fmla="*/ 416 h 509"/>
                <a:gd name="T18" fmla="*/ 413 w 757"/>
                <a:gd name="T19" fmla="*/ 509 h 509"/>
                <a:gd name="T20" fmla="*/ 412 w 757"/>
                <a:gd name="T21" fmla="*/ 392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7" h="509">
                  <a:moveTo>
                    <a:pt x="412" y="392"/>
                  </a:moveTo>
                  <a:cubicBezTo>
                    <a:pt x="427" y="335"/>
                    <a:pt x="463" y="287"/>
                    <a:pt x="514" y="258"/>
                  </a:cubicBezTo>
                  <a:cubicBezTo>
                    <a:pt x="547" y="239"/>
                    <a:pt x="585" y="228"/>
                    <a:pt x="624" y="228"/>
                  </a:cubicBezTo>
                  <a:cubicBezTo>
                    <a:pt x="673" y="228"/>
                    <a:pt x="719" y="244"/>
                    <a:pt x="757" y="273"/>
                  </a:cubicBezTo>
                  <a:cubicBezTo>
                    <a:pt x="632" y="108"/>
                    <a:pt x="434" y="1"/>
                    <a:pt x="211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93" y="0"/>
                    <a:pt x="0" y="93"/>
                    <a:pt x="0" y="208"/>
                  </a:cubicBezTo>
                  <a:cubicBezTo>
                    <a:pt x="0" y="323"/>
                    <a:pt x="93" y="416"/>
                    <a:pt x="207" y="416"/>
                  </a:cubicBezTo>
                  <a:cubicBezTo>
                    <a:pt x="208" y="416"/>
                    <a:pt x="208" y="416"/>
                    <a:pt x="208" y="416"/>
                  </a:cubicBezTo>
                  <a:cubicBezTo>
                    <a:pt x="290" y="416"/>
                    <a:pt x="363" y="452"/>
                    <a:pt x="413" y="509"/>
                  </a:cubicBezTo>
                  <a:cubicBezTo>
                    <a:pt x="402" y="471"/>
                    <a:pt x="401" y="431"/>
                    <a:pt x="412" y="392"/>
                  </a:cubicBezTo>
                  <a:close/>
                </a:path>
              </a:pathLst>
            </a:custGeom>
            <a:solidFill>
              <a:srgbClr val="0B3B7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endParaRPr>
            </a:p>
          </p:txBody>
        </p:sp>
        <p:sp>
          <p:nvSpPr>
            <p:cNvPr id="18" name="图形"/>
            <p:cNvSpPr/>
            <p:nvPr>
              <p:custDataLst>
                <p:tags r:id="rId10"/>
              </p:custDataLst>
            </p:nvPr>
          </p:nvSpPr>
          <p:spPr bwMode="auto">
            <a:xfrm>
              <a:off x="7049" y="3125"/>
              <a:ext cx="2469" cy="2798"/>
            </a:xfrm>
            <a:custGeom>
              <a:avLst/>
              <a:gdLst>
                <a:gd name="T0" fmla="*/ 435 w 602"/>
                <a:gd name="T1" fmla="*/ 203 h 682"/>
                <a:gd name="T2" fmla="*/ 570 w 602"/>
                <a:gd name="T3" fmla="*/ 0 h 682"/>
                <a:gd name="T4" fmla="*/ 59 w 602"/>
                <a:gd name="T5" fmla="*/ 338 h 682"/>
                <a:gd name="T6" fmla="*/ 57 w 602"/>
                <a:gd name="T7" fmla="*/ 342 h 682"/>
                <a:gd name="T8" fmla="*/ 134 w 602"/>
                <a:gd name="T9" fmla="*/ 625 h 682"/>
                <a:gd name="T10" fmla="*/ 418 w 602"/>
                <a:gd name="T11" fmla="*/ 548 h 682"/>
                <a:gd name="T12" fmla="*/ 418 w 602"/>
                <a:gd name="T13" fmla="*/ 548 h 682"/>
                <a:gd name="T14" fmla="*/ 602 w 602"/>
                <a:gd name="T15" fmla="*/ 416 h 682"/>
                <a:gd name="T16" fmla="*/ 435 w 602"/>
                <a:gd name="T17" fmla="*/ 203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2" h="682">
                  <a:moveTo>
                    <a:pt x="435" y="203"/>
                  </a:moveTo>
                  <a:cubicBezTo>
                    <a:pt x="435" y="112"/>
                    <a:pt x="491" y="34"/>
                    <a:pt x="570" y="0"/>
                  </a:cubicBezTo>
                  <a:cubicBezTo>
                    <a:pt x="364" y="26"/>
                    <a:pt x="171" y="145"/>
                    <a:pt x="59" y="338"/>
                  </a:cubicBezTo>
                  <a:cubicBezTo>
                    <a:pt x="57" y="342"/>
                    <a:pt x="57" y="342"/>
                    <a:pt x="57" y="342"/>
                  </a:cubicBezTo>
                  <a:cubicBezTo>
                    <a:pt x="0" y="441"/>
                    <a:pt x="35" y="568"/>
                    <a:pt x="134" y="625"/>
                  </a:cubicBezTo>
                  <a:cubicBezTo>
                    <a:pt x="233" y="682"/>
                    <a:pt x="360" y="648"/>
                    <a:pt x="418" y="548"/>
                  </a:cubicBezTo>
                  <a:cubicBezTo>
                    <a:pt x="418" y="548"/>
                    <a:pt x="418" y="548"/>
                    <a:pt x="418" y="548"/>
                  </a:cubicBezTo>
                  <a:cubicBezTo>
                    <a:pt x="459" y="477"/>
                    <a:pt x="527" y="431"/>
                    <a:pt x="602" y="416"/>
                  </a:cubicBezTo>
                  <a:cubicBezTo>
                    <a:pt x="506" y="393"/>
                    <a:pt x="435" y="306"/>
                    <a:pt x="435" y="203"/>
                  </a:cubicBezTo>
                  <a:close/>
                </a:path>
              </a:pathLst>
            </a:custGeom>
            <a:solidFill>
              <a:srgbClr val="29B09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endParaRPr>
            </a:p>
          </p:txBody>
        </p:sp>
        <p:grpSp>
          <p:nvGrpSpPr>
            <p:cNvPr id="28" name="图形"/>
            <p:cNvGrpSpPr/>
            <p:nvPr/>
          </p:nvGrpSpPr>
          <p:grpSpPr>
            <a:xfrm>
              <a:off x="9291" y="7611"/>
              <a:ext cx="482" cy="549"/>
              <a:chOff x="2463177" y="7169730"/>
              <a:chExt cx="211138" cy="240528"/>
            </a:xfrm>
            <a:solidFill>
              <a:schemeClr val="bg1"/>
            </a:solidFill>
          </p:grpSpPr>
          <p:sp>
            <p:nvSpPr>
              <p:cNvPr id="29" name="图形"/>
              <p:cNvSpPr>
                <a:spLocks noEditPoints="1"/>
              </p:cNvSpPr>
              <p:nvPr>
                <p:custDataLst>
                  <p:tags r:id="rId39"/>
                </p:custDataLst>
              </p:nvPr>
            </p:nvSpPr>
            <p:spPr bwMode="auto">
              <a:xfrm>
                <a:off x="2463177" y="7214995"/>
                <a:ext cx="211138" cy="195263"/>
              </a:xfrm>
              <a:custGeom>
                <a:avLst/>
                <a:gdLst>
                  <a:gd name="T0" fmla="*/ 28 w 56"/>
                  <a:gd name="T1" fmla="*/ 8 h 52"/>
                  <a:gd name="T2" fmla="*/ 0 w 56"/>
                  <a:gd name="T3" fmla="*/ 24 h 52"/>
                  <a:gd name="T4" fmla="*/ 20 w 56"/>
                  <a:gd name="T5" fmla="*/ 52 h 52"/>
                  <a:gd name="T6" fmla="*/ 28 w 56"/>
                  <a:gd name="T7" fmla="*/ 48 h 52"/>
                  <a:gd name="T8" fmla="*/ 36 w 56"/>
                  <a:gd name="T9" fmla="*/ 52 h 52"/>
                  <a:gd name="T10" fmla="*/ 56 w 56"/>
                  <a:gd name="T11" fmla="*/ 24 h 52"/>
                  <a:gd name="T12" fmla="*/ 28 w 56"/>
                  <a:gd name="T13" fmla="*/ 8 h 52"/>
                  <a:gd name="T14" fmla="*/ 12 w 56"/>
                  <a:gd name="T15" fmla="*/ 40 h 52"/>
                  <a:gd name="T16" fmla="*/ 12 w 56"/>
                  <a:gd name="T17" fmla="*/ 12 h 52"/>
                  <a:gd name="T18" fmla="*/ 20 w 56"/>
                  <a:gd name="T19" fmla="*/ 12 h 52"/>
                  <a:gd name="T20" fmla="*/ 12 w 56"/>
                  <a:gd name="T21" fmla="*/ 4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" h="52">
                    <a:moveTo>
                      <a:pt x="28" y="8"/>
                    </a:moveTo>
                    <a:cubicBezTo>
                      <a:pt x="7" y="0"/>
                      <a:pt x="0" y="12"/>
                      <a:pt x="0" y="24"/>
                    </a:cubicBezTo>
                    <a:cubicBezTo>
                      <a:pt x="0" y="36"/>
                      <a:pt x="14" y="52"/>
                      <a:pt x="20" y="52"/>
                    </a:cubicBezTo>
                    <a:cubicBezTo>
                      <a:pt x="28" y="52"/>
                      <a:pt x="28" y="48"/>
                      <a:pt x="28" y="48"/>
                    </a:cubicBezTo>
                    <a:cubicBezTo>
                      <a:pt x="28" y="48"/>
                      <a:pt x="28" y="52"/>
                      <a:pt x="36" y="52"/>
                    </a:cubicBezTo>
                    <a:cubicBezTo>
                      <a:pt x="42" y="52"/>
                      <a:pt x="56" y="36"/>
                      <a:pt x="56" y="24"/>
                    </a:cubicBezTo>
                    <a:cubicBezTo>
                      <a:pt x="56" y="12"/>
                      <a:pt x="49" y="0"/>
                      <a:pt x="28" y="8"/>
                    </a:cubicBezTo>
                    <a:close/>
                    <a:moveTo>
                      <a:pt x="12" y="40"/>
                    </a:moveTo>
                    <a:cubicBezTo>
                      <a:pt x="0" y="24"/>
                      <a:pt x="12" y="12"/>
                      <a:pt x="12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2"/>
                      <a:pt x="12" y="20"/>
                      <a:pt x="12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b="1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endParaRPr>
              </a:p>
            </p:txBody>
          </p:sp>
          <p:sp>
            <p:nvSpPr>
              <p:cNvPr id="30" name="图形"/>
              <p:cNvSpPr/>
              <p:nvPr>
                <p:custDataLst>
                  <p:tags r:id="rId40"/>
                </p:custDataLst>
              </p:nvPr>
            </p:nvSpPr>
            <p:spPr bwMode="auto">
              <a:xfrm>
                <a:off x="2511663" y="7170354"/>
                <a:ext cx="60325" cy="60325"/>
              </a:xfrm>
              <a:custGeom>
                <a:avLst/>
                <a:gdLst>
                  <a:gd name="T0" fmla="*/ 16 w 16"/>
                  <a:gd name="T1" fmla="*/ 16 h 16"/>
                  <a:gd name="T2" fmla="*/ 8 w 16"/>
                  <a:gd name="T3" fmla="*/ 0 h 16"/>
                  <a:gd name="T4" fmla="*/ 0 w 16"/>
                  <a:gd name="T5" fmla="*/ 0 h 16"/>
                  <a:gd name="T6" fmla="*/ 12 w 16"/>
                  <a:gd name="T7" fmla="*/ 16 h 16"/>
                  <a:gd name="T8" fmla="*/ 16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cubicBezTo>
                      <a:pt x="12" y="8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2" y="16"/>
                      <a:pt x="12" y="16"/>
                      <a:pt x="12" y="16"/>
                    </a:cubicBezTo>
                    <a:lnTo>
                      <a:pt x="16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b="1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endParaRPr>
              </a:p>
            </p:txBody>
          </p:sp>
          <p:sp>
            <p:nvSpPr>
              <p:cNvPr id="31" name="图形"/>
              <p:cNvSpPr/>
              <p:nvPr>
                <p:custDataLst>
                  <p:tags r:id="rId41"/>
                </p:custDataLst>
              </p:nvPr>
            </p:nvSpPr>
            <p:spPr bwMode="auto">
              <a:xfrm>
                <a:off x="2572764" y="7169730"/>
                <a:ext cx="74613" cy="60325"/>
              </a:xfrm>
              <a:custGeom>
                <a:avLst/>
                <a:gdLst>
                  <a:gd name="T0" fmla="*/ 20 w 20"/>
                  <a:gd name="T1" fmla="*/ 0 h 16"/>
                  <a:gd name="T2" fmla="*/ 0 w 20"/>
                  <a:gd name="T3" fmla="*/ 16 h 16"/>
                  <a:gd name="T4" fmla="*/ 20 w 20"/>
                  <a:gd name="T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16">
                    <a:moveTo>
                      <a:pt x="20" y="0"/>
                    </a:moveTo>
                    <a:cubicBezTo>
                      <a:pt x="20" y="0"/>
                      <a:pt x="0" y="0"/>
                      <a:pt x="0" y="16"/>
                    </a:cubicBezTo>
                    <a:cubicBezTo>
                      <a:pt x="0" y="16"/>
                      <a:pt x="20" y="16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b="1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endParaRPr>
              </a:p>
            </p:txBody>
          </p:sp>
        </p:grpSp>
        <p:grpSp>
          <p:nvGrpSpPr>
            <p:cNvPr id="32" name="图形"/>
            <p:cNvGrpSpPr/>
            <p:nvPr/>
          </p:nvGrpSpPr>
          <p:grpSpPr>
            <a:xfrm>
              <a:off x="11376" y="4736"/>
              <a:ext cx="585" cy="661"/>
              <a:chOff x="8366125" y="614363"/>
              <a:chExt cx="568325" cy="642938"/>
            </a:xfrm>
            <a:solidFill>
              <a:schemeClr val="bg1"/>
            </a:solidFill>
          </p:grpSpPr>
          <p:sp>
            <p:nvSpPr>
              <p:cNvPr id="33" name="图形"/>
              <p:cNvSpPr/>
              <p:nvPr>
                <p:custDataLst>
                  <p:tags r:id="rId36"/>
                </p:custDataLst>
              </p:nvPr>
            </p:nvSpPr>
            <p:spPr bwMode="auto">
              <a:xfrm>
                <a:off x="8439150" y="833438"/>
                <a:ext cx="422275" cy="269875"/>
              </a:xfrm>
              <a:custGeom>
                <a:avLst/>
                <a:gdLst>
                  <a:gd name="T0" fmla="*/ 582 w 592"/>
                  <a:gd name="T1" fmla="*/ 18 h 380"/>
                  <a:gd name="T2" fmla="*/ 295 w 592"/>
                  <a:gd name="T3" fmla="*/ 264 h 380"/>
                  <a:gd name="T4" fmla="*/ 112 w 592"/>
                  <a:gd name="T5" fmla="*/ 115 h 380"/>
                  <a:gd name="T6" fmla="*/ 0 w 592"/>
                  <a:gd name="T7" fmla="*/ 191 h 380"/>
                  <a:gd name="T8" fmla="*/ 0 w 592"/>
                  <a:gd name="T9" fmla="*/ 342 h 380"/>
                  <a:gd name="T10" fmla="*/ 33 w 592"/>
                  <a:gd name="T11" fmla="*/ 380 h 380"/>
                  <a:gd name="T12" fmla="*/ 553 w 592"/>
                  <a:gd name="T13" fmla="*/ 380 h 380"/>
                  <a:gd name="T14" fmla="*/ 592 w 592"/>
                  <a:gd name="T15" fmla="*/ 342 h 380"/>
                  <a:gd name="T16" fmla="*/ 592 w 592"/>
                  <a:gd name="T17" fmla="*/ 20 h 380"/>
                  <a:gd name="T18" fmla="*/ 582 w 592"/>
                  <a:gd name="T19" fmla="*/ 18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92" h="380">
                    <a:moveTo>
                      <a:pt x="582" y="18"/>
                    </a:moveTo>
                    <a:cubicBezTo>
                      <a:pt x="463" y="0"/>
                      <a:pt x="375" y="251"/>
                      <a:pt x="295" y="264"/>
                    </a:cubicBezTo>
                    <a:cubicBezTo>
                      <a:pt x="215" y="277"/>
                      <a:pt x="190" y="119"/>
                      <a:pt x="112" y="115"/>
                    </a:cubicBezTo>
                    <a:cubicBezTo>
                      <a:pt x="70" y="113"/>
                      <a:pt x="28" y="153"/>
                      <a:pt x="0" y="191"/>
                    </a:cubicBezTo>
                    <a:cubicBezTo>
                      <a:pt x="0" y="342"/>
                      <a:pt x="0" y="342"/>
                      <a:pt x="0" y="342"/>
                    </a:cubicBezTo>
                    <a:cubicBezTo>
                      <a:pt x="0" y="363"/>
                      <a:pt x="13" y="380"/>
                      <a:pt x="33" y="380"/>
                    </a:cubicBezTo>
                    <a:cubicBezTo>
                      <a:pt x="553" y="380"/>
                      <a:pt x="553" y="380"/>
                      <a:pt x="553" y="380"/>
                    </a:cubicBezTo>
                    <a:cubicBezTo>
                      <a:pt x="573" y="380"/>
                      <a:pt x="592" y="363"/>
                      <a:pt x="592" y="342"/>
                    </a:cubicBezTo>
                    <a:cubicBezTo>
                      <a:pt x="592" y="20"/>
                      <a:pt x="592" y="20"/>
                      <a:pt x="592" y="20"/>
                    </a:cubicBezTo>
                    <a:cubicBezTo>
                      <a:pt x="592" y="19"/>
                      <a:pt x="585" y="19"/>
                      <a:pt x="582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b="1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endParaRPr>
              </a:p>
            </p:txBody>
          </p:sp>
          <p:sp>
            <p:nvSpPr>
              <p:cNvPr id="34" name="图形"/>
              <p:cNvSpPr/>
              <p:nvPr>
                <p:custDataLst>
                  <p:tags r:id="rId37"/>
                </p:custDataLst>
              </p:nvPr>
            </p:nvSpPr>
            <p:spPr bwMode="auto">
              <a:xfrm>
                <a:off x="8439150" y="687388"/>
                <a:ext cx="114300" cy="125413"/>
              </a:xfrm>
              <a:custGeom>
                <a:avLst/>
                <a:gdLst>
                  <a:gd name="T0" fmla="*/ 161 w 161"/>
                  <a:gd name="T1" fmla="*/ 81 h 177"/>
                  <a:gd name="T2" fmla="*/ 117 w 161"/>
                  <a:gd name="T3" fmla="*/ 0 h 177"/>
                  <a:gd name="T4" fmla="*/ 37 w 161"/>
                  <a:gd name="T5" fmla="*/ 0 h 177"/>
                  <a:gd name="T6" fmla="*/ 0 w 161"/>
                  <a:gd name="T7" fmla="*/ 40 h 177"/>
                  <a:gd name="T8" fmla="*/ 0 w 161"/>
                  <a:gd name="T9" fmla="*/ 149 h 177"/>
                  <a:gd name="T10" fmla="*/ 67 w 161"/>
                  <a:gd name="T11" fmla="*/ 177 h 177"/>
                  <a:gd name="T12" fmla="*/ 161 w 161"/>
                  <a:gd name="T13" fmla="*/ 81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1" h="177">
                    <a:moveTo>
                      <a:pt x="161" y="81"/>
                    </a:moveTo>
                    <a:cubicBezTo>
                      <a:pt x="161" y="47"/>
                      <a:pt x="143" y="16"/>
                      <a:pt x="11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15" y="0"/>
                      <a:pt x="0" y="18"/>
                      <a:pt x="0" y="4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16" y="166"/>
                      <a:pt x="40" y="177"/>
                      <a:pt x="67" y="177"/>
                    </a:cubicBezTo>
                    <a:cubicBezTo>
                      <a:pt x="120" y="177"/>
                      <a:pt x="161" y="134"/>
                      <a:pt x="161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b="1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endParaRPr>
              </a:p>
            </p:txBody>
          </p:sp>
          <p:sp>
            <p:nvSpPr>
              <p:cNvPr id="35" name="图形"/>
              <p:cNvSpPr>
                <a:spLocks noEditPoints="1"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8366125" y="614363"/>
                <a:ext cx="568325" cy="642938"/>
              </a:xfrm>
              <a:custGeom>
                <a:avLst/>
                <a:gdLst>
                  <a:gd name="T0" fmla="*/ 757 w 800"/>
                  <a:gd name="T1" fmla="*/ 0 h 904"/>
                  <a:gd name="T2" fmla="*/ 37 w 800"/>
                  <a:gd name="T3" fmla="*/ 0 h 904"/>
                  <a:gd name="T4" fmla="*/ 0 w 800"/>
                  <a:gd name="T5" fmla="*/ 40 h 904"/>
                  <a:gd name="T6" fmla="*/ 0 w 800"/>
                  <a:gd name="T7" fmla="*/ 864 h 904"/>
                  <a:gd name="T8" fmla="*/ 37 w 800"/>
                  <a:gd name="T9" fmla="*/ 904 h 904"/>
                  <a:gd name="T10" fmla="*/ 757 w 800"/>
                  <a:gd name="T11" fmla="*/ 904 h 904"/>
                  <a:gd name="T12" fmla="*/ 800 w 800"/>
                  <a:gd name="T13" fmla="*/ 864 h 904"/>
                  <a:gd name="T14" fmla="*/ 800 w 800"/>
                  <a:gd name="T15" fmla="*/ 693 h 904"/>
                  <a:gd name="T16" fmla="*/ 800 w 800"/>
                  <a:gd name="T17" fmla="*/ 375 h 904"/>
                  <a:gd name="T18" fmla="*/ 800 w 800"/>
                  <a:gd name="T19" fmla="*/ 40 h 904"/>
                  <a:gd name="T20" fmla="*/ 757 w 800"/>
                  <a:gd name="T21" fmla="*/ 0 h 904"/>
                  <a:gd name="T22" fmla="*/ 724 w 800"/>
                  <a:gd name="T23" fmla="*/ 323 h 904"/>
                  <a:gd name="T24" fmla="*/ 724 w 800"/>
                  <a:gd name="T25" fmla="*/ 676 h 904"/>
                  <a:gd name="T26" fmla="*/ 681 w 800"/>
                  <a:gd name="T27" fmla="*/ 716 h 904"/>
                  <a:gd name="T28" fmla="*/ 113 w 800"/>
                  <a:gd name="T29" fmla="*/ 716 h 904"/>
                  <a:gd name="T30" fmla="*/ 76 w 800"/>
                  <a:gd name="T31" fmla="*/ 676 h 904"/>
                  <a:gd name="T32" fmla="*/ 76 w 800"/>
                  <a:gd name="T33" fmla="*/ 511 h 904"/>
                  <a:gd name="T34" fmla="*/ 76 w 800"/>
                  <a:gd name="T35" fmla="*/ 116 h 904"/>
                  <a:gd name="T36" fmla="*/ 113 w 800"/>
                  <a:gd name="T37" fmla="*/ 76 h 904"/>
                  <a:gd name="T38" fmla="*/ 681 w 800"/>
                  <a:gd name="T39" fmla="*/ 76 h 904"/>
                  <a:gd name="T40" fmla="*/ 724 w 800"/>
                  <a:gd name="T41" fmla="*/ 116 h 904"/>
                  <a:gd name="T42" fmla="*/ 724 w 800"/>
                  <a:gd name="T43" fmla="*/ 323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00" h="904">
                    <a:moveTo>
                      <a:pt x="757" y="0"/>
                    </a:moveTo>
                    <a:cubicBezTo>
                      <a:pt x="37" y="0"/>
                      <a:pt x="37" y="0"/>
                      <a:pt x="37" y="0"/>
                    </a:cubicBezTo>
                    <a:cubicBezTo>
                      <a:pt x="15" y="0"/>
                      <a:pt x="0" y="18"/>
                      <a:pt x="0" y="40"/>
                    </a:cubicBezTo>
                    <a:cubicBezTo>
                      <a:pt x="0" y="864"/>
                      <a:pt x="0" y="864"/>
                      <a:pt x="0" y="864"/>
                    </a:cubicBezTo>
                    <a:cubicBezTo>
                      <a:pt x="0" y="886"/>
                      <a:pt x="15" y="904"/>
                      <a:pt x="37" y="904"/>
                    </a:cubicBezTo>
                    <a:cubicBezTo>
                      <a:pt x="757" y="904"/>
                      <a:pt x="757" y="904"/>
                      <a:pt x="757" y="904"/>
                    </a:cubicBezTo>
                    <a:cubicBezTo>
                      <a:pt x="779" y="904"/>
                      <a:pt x="800" y="886"/>
                      <a:pt x="800" y="864"/>
                    </a:cubicBezTo>
                    <a:cubicBezTo>
                      <a:pt x="800" y="693"/>
                      <a:pt x="800" y="693"/>
                      <a:pt x="800" y="693"/>
                    </a:cubicBezTo>
                    <a:cubicBezTo>
                      <a:pt x="800" y="375"/>
                      <a:pt x="800" y="375"/>
                      <a:pt x="800" y="375"/>
                    </a:cubicBezTo>
                    <a:cubicBezTo>
                      <a:pt x="800" y="40"/>
                      <a:pt x="800" y="40"/>
                      <a:pt x="800" y="40"/>
                    </a:cubicBezTo>
                    <a:cubicBezTo>
                      <a:pt x="800" y="18"/>
                      <a:pt x="779" y="0"/>
                      <a:pt x="757" y="0"/>
                    </a:cubicBezTo>
                    <a:close/>
                    <a:moveTo>
                      <a:pt x="724" y="323"/>
                    </a:moveTo>
                    <a:cubicBezTo>
                      <a:pt x="724" y="676"/>
                      <a:pt x="724" y="676"/>
                      <a:pt x="724" y="676"/>
                    </a:cubicBezTo>
                    <a:cubicBezTo>
                      <a:pt x="724" y="698"/>
                      <a:pt x="703" y="716"/>
                      <a:pt x="681" y="716"/>
                    </a:cubicBezTo>
                    <a:cubicBezTo>
                      <a:pt x="113" y="716"/>
                      <a:pt x="113" y="716"/>
                      <a:pt x="113" y="716"/>
                    </a:cubicBezTo>
                    <a:cubicBezTo>
                      <a:pt x="91" y="716"/>
                      <a:pt x="76" y="698"/>
                      <a:pt x="76" y="676"/>
                    </a:cubicBezTo>
                    <a:cubicBezTo>
                      <a:pt x="76" y="511"/>
                      <a:pt x="76" y="511"/>
                      <a:pt x="76" y="511"/>
                    </a:cubicBezTo>
                    <a:cubicBezTo>
                      <a:pt x="76" y="116"/>
                      <a:pt x="76" y="116"/>
                      <a:pt x="76" y="116"/>
                    </a:cubicBezTo>
                    <a:cubicBezTo>
                      <a:pt x="76" y="94"/>
                      <a:pt x="91" y="76"/>
                      <a:pt x="113" y="76"/>
                    </a:cubicBezTo>
                    <a:cubicBezTo>
                      <a:pt x="681" y="76"/>
                      <a:pt x="681" y="76"/>
                      <a:pt x="681" y="76"/>
                    </a:cubicBezTo>
                    <a:cubicBezTo>
                      <a:pt x="703" y="76"/>
                      <a:pt x="724" y="94"/>
                      <a:pt x="724" y="116"/>
                    </a:cubicBezTo>
                    <a:lnTo>
                      <a:pt x="724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b="1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endParaRPr>
              </a:p>
            </p:txBody>
          </p:sp>
        </p:grpSp>
        <p:grpSp>
          <p:nvGrpSpPr>
            <p:cNvPr id="36" name="图形"/>
            <p:cNvGrpSpPr/>
            <p:nvPr/>
          </p:nvGrpSpPr>
          <p:grpSpPr>
            <a:xfrm>
              <a:off x="7576" y="6312"/>
              <a:ext cx="779" cy="780"/>
              <a:chOff x="7305675" y="2468563"/>
              <a:chExt cx="720725" cy="722313"/>
            </a:xfrm>
            <a:solidFill>
              <a:schemeClr val="bg1"/>
            </a:solidFill>
          </p:grpSpPr>
          <p:sp>
            <p:nvSpPr>
              <p:cNvPr id="37" name="图形"/>
              <p:cNvSpPr>
                <a:spLocks noEditPoints="1"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7553828" y="2719388"/>
                <a:ext cx="217487" cy="219075"/>
              </a:xfrm>
              <a:custGeom>
                <a:avLst/>
                <a:gdLst>
                  <a:gd name="T0" fmla="*/ 29 w 58"/>
                  <a:gd name="T1" fmla="*/ 0 h 58"/>
                  <a:gd name="T2" fmla="*/ 0 w 58"/>
                  <a:gd name="T3" fmla="*/ 29 h 58"/>
                  <a:gd name="T4" fmla="*/ 29 w 58"/>
                  <a:gd name="T5" fmla="*/ 58 h 58"/>
                  <a:gd name="T6" fmla="*/ 58 w 58"/>
                  <a:gd name="T7" fmla="*/ 29 h 58"/>
                  <a:gd name="T8" fmla="*/ 29 w 58"/>
                  <a:gd name="T9" fmla="*/ 0 h 58"/>
                  <a:gd name="T10" fmla="*/ 29 w 58"/>
                  <a:gd name="T11" fmla="*/ 50 h 58"/>
                  <a:gd name="T12" fmla="*/ 8 w 58"/>
                  <a:gd name="T13" fmla="*/ 29 h 58"/>
                  <a:gd name="T14" fmla="*/ 29 w 58"/>
                  <a:gd name="T15" fmla="*/ 8 h 58"/>
                  <a:gd name="T16" fmla="*/ 50 w 58"/>
                  <a:gd name="T17" fmla="*/ 29 h 58"/>
                  <a:gd name="T18" fmla="*/ 29 w 58"/>
                  <a:gd name="T19" fmla="*/ 5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cubicBezTo>
                      <a:pt x="13" y="0"/>
                      <a:pt x="0" y="13"/>
                      <a:pt x="0" y="29"/>
                    </a:cubicBezTo>
                    <a:cubicBezTo>
                      <a:pt x="0" y="45"/>
                      <a:pt x="13" y="58"/>
                      <a:pt x="29" y="58"/>
                    </a:cubicBezTo>
                    <a:cubicBezTo>
                      <a:pt x="45" y="58"/>
                      <a:pt x="58" y="45"/>
                      <a:pt x="58" y="29"/>
                    </a:cubicBezTo>
                    <a:cubicBezTo>
                      <a:pt x="58" y="13"/>
                      <a:pt x="45" y="0"/>
                      <a:pt x="29" y="0"/>
                    </a:cubicBezTo>
                    <a:close/>
                    <a:moveTo>
                      <a:pt x="29" y="50"/>
                    </a:moveTo>
                    <a:cubicBezTo>
                      <a:pt x="18" y="50"/>
                      <a:pt x="8" y="40"/>
                      <a:pt x="8" y="29"/>
                    </a:cubicBezTo>
                    <a:cubicBezTo>
                      <a:pt x="8" y="18"/>
                      <a:pt x="18" y="8"/>
                      <a:pt x="29" y="8"/>
                    </a:cubicBezTo>
                    <a:cubicBezTo>
                      <a:pt x="40" y="8"/>
                      <a:pt x="50" y="18"/>
                      <a:pt x="50" y="29"/>
                    </a:cubicBezTo>
                    <a:cubicBezTo>
                      <a:pt x="50" y="40"/>
                      <a:pt x="40" y="50"/>
                      <a:pt x="29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b="1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endParaRPr>
              </a:p>
            </p:txBody>
          </p:sp>
          <p:sp>
            <p:nvSpPr>
              <p:cNvPr id="38" name="图形"/>
              <p:cNvSpPr>
                <a:spLocks noEditPoints="1"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7305675" y="2468563"/>
                <a:ext cx="720725" cy="722313"/>
              </a:xfrm>
              <a:custGeom>
                <a:avLst/>
                <a:gdLst>
                  <a:gd name="T0" fmla="*/ 192 w 192"/>
                  <a:gd name="T1" fmla="*/ 90 h 192"/>
                  <a:gd name="T2" fmla="*/ 167 w 192"/>
                  <a:gd name="T3" fmla="*/ 90 h 192"/>
                  <a:gd name="T4" fmla="*/ 102 w 192"/>
                  <a:gd name="T5" fmla="*/ 25 h 192"/>
                  <a:gd name="T6" fmla="*/ 102 w 192"/>
                  <a:gd name="T7" fmla="*/ 0 h 192"/>
                  <a:gd name="T8" fmla="*/ 90 w 192"/>
                  <a:gd name="T9" fmla="*/ 0 h 192"/>
                  <a:gd name="T10" fmla="*/ 90 w 192"/>
                  <a:gd name="T11" fmla="*/ 25 h 192"/>
                  <a:gd name="T12" fmla="*/ 25 w 192"/>
                  <a:gd name="T13" fmla="*/ 90 h 192"/>
                  <a:gd name="T14" fmla="*/ 0 w 192"/>
                  <a:gd name="T15" fmla="*/ 90 h 192"/>
                  <a:gd name="T16" fmla="*/ 0 w 192"/>
                  <a:gd name="T17" fmla="*/ 102 h 192"/>
                  <a:gd name="T18" fmla="*/ 25 w 192"/>
                  <a:gd name="T19" fmla="*/ 102 h 192"/>
                  <a:gd name="T20" fmla="*/ 90 w 192"/>
                  <a:gd name="T21" fmla="*/ 167 h 192"/>
                  <a:gd name="T22" fmla="*/ 90 w 192"/>
                  <a:gd name="T23" fmla="*/ 192 h 192"/>
                  <a:gd name="T24" fmla="*/ 102 w 192"/>
                  <a:gd name="T25" fmla="*/ 192 h 192"/>
                  <a:gd name="T26" fmla="*/ 102 w 192"/>
                  <a:gd name="T27" fmla="*/ 167 h 192"/>
                  <a:gd name="T28" fmla="*/ 167 w 192"/>
                  <a:gd name="T29" fmla="*/ 102 h 192"/>
                  <a:gd name="T30" fmla="*/ 192 w 192"/>
                  <a:gd name="T31" fmla="*/ 102 h 192"/>
                  <a:gd name="T32" fmla="*/ 192 w 192"/>
                  <a:gd name="T33" fmla="*/ 90 h 192"/>
                  <a:gd name="T34" fmla="*/ 102 w 192"/>
                  <a:gd name="T35" fmla="*/ 151 h 192"/>
                  <a:gd name="T36" fmla="*/ 102 w 192"/>
                  <a:gd name="T37" fmla="*/ 140 h 192"/>
                  <a:gd name="T38" fmla="*/ 97 w 192"/>
                  <a:gd name="T39" fmla="*/ 135 h 192"/>
                  <a:gd name="T40" fmla="*/ 95 w 192"/>
                  <a:gd name="T41" fmla="*/ 135 h 192"/>
                  <a:gd name="T42" fmla="*/ 90 w 192"/>
                  <a:gd name="T43" fmla="*/ 140 h 192"/>
                  <a:gd name="T44" fmla="*/ 90 w 192"/>
                  <a:gd name="T45" fmla="*/ 151 h 192"/>
                  <a:gd name="T46" fmla="*/ 41 w 192"/>
                  <a:gd name="T47" fmla="*/ 102 h 192"/>
                  <a:gd name="T48" fmla="*/ 52 w 192"/>
                  <a:gd name="T49" fmla="*/ 102 h 192"/>
                  <a:gd name="T50" fmla="*/ 57 w 192"/>
                  <a:gd name="T51" fmla="*/ 97 h 192"/>
                  <a:gd name="T52" fmla="*/ 57 w 192"/>
                  <a:gd name="T53" fmla="*/ 95 h 192"/>
                  <a:gd name="T54" fmla="*/ 52 w 192"/>
                  <a:gd name="T55" fmla="*/ 90 h 192"/>
                  <a:gd name="T56" fmla="*/ 41 w 192"/>
                  <a:gd name="T57" fmla="*/ 90 h 192"/>
                  <a:gd name="T58" fmla="*/ 90 w 192"/>
                  <a:gd name="T59" fmla="*/ 41 h 192"/>
                  <a:gd name="T60" fmla="*/ 90 w 192"/>
                  <a:gd name="T61" fmla="*/ 52 h 192"/>
                  <a:gd name="T62" fmla="*/ 95 w 192"/>
                  <a:gd name="T63" fmla="*/ 57 h 192"/>
                  <a:gd name="T64" fmla="*/ 97 w 192"/>
                  <a:gd name="T65" fmla="*/ 57 h 192"/>
                  <a:gd name="T66" fmla="*/ 102 w 192"/>
                  <a:gd name="T67" fmla="*/ 52 h 192"/>
                  <a:gd name="T68" fmla="*/ 102 w 192"/>
                  <a:gd name="T69" fmla="*/ 41 h 192"/>
                  <a:gd name="T70" fmla="*/ 151 w 192"/>
                  <a:gd name="T71" fmla="*/ 90 h 192"/>
                  <a:gd name="T72" fmla="*/ 140 w 192"/>
                  <a:gd name="T73" fmla="*/ 90 h 192"/>
                  <a:gd name="T74" fmla="*/ 135 w 192"/>
                  <a:gd name="T75" fmla="*/ 95 h 192"/>
                  <a:gd name="T76" fmla="*/ 135 w 192"/>
                  <a:gd name="T77" fmla="*/ 97 h 192"/>
                  <a:gd name="T78" fmla="*/ 140 w 192"/>
                  <a:gd name="T79" fmla="*/ 102 h 192"/>
                  <a:gd name="T80" fmla="*/ 151 w 192"/>
                  <a:gd name="T81" fmla="*/ 102 h 192"/>
                  <a:gd name="T82" fmla="*/ 102 w 192"/>
                  <a:gd name="T83" fmla="*/ 151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92" h="192">
                    <a:moveTo>
                      <a:pt x="192" y="90"/>
                    </a:moveTo>
                    <a:cubicBezTo>
                      <a:pt x="167" y="90"/>
                      <a:pt x="167" y="90"/>
                      <a:pt x="167" y="90"/>
                    </a:cubicBezTo>
                    <a:cubicBezTo>
                      <a:pt x="164" y="55"/>
                      <a:pt x="137" y="28"/>
                      <a:pt x="102" y="25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55" y="28"/>
                      <a:pt x="28" y="55"/>
                      <a:pt x="25" y="90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25" y="102"/>
                      <a:pt x="25" y="102"/>
                      <a:pt x="25" y="102"/>
                    </a:cubicBezTo>
                    <a:cubicBezTo>
                      <a:pt x="28" y="137"/>
                      <a:pt x="55" y="164"/>
                      <a:pt x="90" y="167"/>
                    </a:cubicBezTo>
                    <a:cubicBezTo>
                      <a:pt x="90" y="192"/>
                      <a:pt x="90" y="192"/>
                      <a:pt x="90" y="192"/>
                    </a:cubicBezTo>
                    <a:cubicBezTo>
                      <a:pt x="102" y="192"/>
                      <a:pt x="102" y="192"/>
                      <a:pt x="102" y="192"/>
                    </a:cubicBezTo>
                    <a:cubicBezTo>
                      <a:pt x="102" y="167"/>
                      <a:pt x="102" y="167"/>
                      <a:pt x="102" y="167"/>
                    </a:cubicBezTo>
                    <a:cubicBezTo>
                      <a:pt x="137" y="164"/>
                      <a:pt x="164" y="137"/>
                      <a:pt x="167" y="102"/>
                    </a:cubicBezTo>
                    <a:cubicBezTo>
                      <a:pt x="192" y="102"/>
                      <a:pt x="192" y="102"/>
                      <a:pt x="192" y="102"/>
                    </a:cubicBezTo>
                    <a:lnTo>
                      <a:pt x="192" y="90"/>
                    </a:lnTo>
                    <a:close/>
                    <a:moveTo>
                      <a:pt x="102" y="151"/>
                    </a:moveTo>
                    <a:cubicBezTo>
                      <a:pt x="102" y="140"/>
                      <a:pt x="102" y="140"/>
                      <a:pt x="102" y="140"/>
                    </a:cubicBezTo>
                    <a:cubicBezTo>
                      <a:pt x="102" y="137"/>
                      <a:pt x="100" y="135"/>
                      <a:pt x="97" y="135"/>
                    </a:cubicBezTo>
                    <a:cubicBezTo>
                      <a:pt x="95" y="135"/>
                      <a:pt x="95" y="135"/>
                      <a:pt x="95" y="135"/>
                    </a:cubicBezTo>
                    <a:cubicBezTo>
                      <a:pt x="92" y="135"/>
                      <a:pt x="90" y="137"/>
                      <a:pt x="90" y="140"/>
                    </a:cubicBezTo>
                    <a:cubicBezTo>
                      <a:pt x="90" y="151"/>
                      <a:pt x="90" y="151"/>
                      <a:pt x="90" y="151"/>
                    </a:cubicBezTo>
                    <a:cubicBezTo>
                      <a:pt x="64" y="148"/>
                      <a:pt x="44" y="128"/>
                      <a:pt x="41" y="102"/>
                    </a:cubicBezTo>
                    <a:cubicBezTo>
                      <a:pt x="52" y="102"/>
                      <a:pt x="52" y="102"/>
                      <a:pt x="52" y="102"/>
                    </a:cubicBezTo>
                    <a:cubicBezTo>
                      <a:pt x="55" y="102"/>
                      <a:pt x="57" y="100"/>
                      <a:pt x="57" y="97"/>
                    </a:cubicBezTo>
                    <a:cubicBezTo>
                      <a:pt x="57" y="95"/>
                      <a:pt x="57" y="95"/>
                      <a:pt x="57" y="95"/>
                    </a:cubicBezTo>
                    <a:cubicBezTo>
                      <a:pt x="57" y="92"/>
                      <a:pt x="55" y="90"/>
                      <a:pt x="52" y="90"/>
                    </a:cubicBezTo>
                    <a:cubicBezTo>
                      <a:pt x="41" y="90"/>
                      <a:pt x="41" y="90"/>
                      <a:pt x="41" y="90"/>
                    </a:cubicBezTo>
                    <a:cubicBezTo>
                      <a:pt x="44" y="64"/>
                      <a:pt x="64" y="44"/>
                      <a:pt x="90" y="41"/>
                    </a:cubicBezTo>
                    <a:cubicBezTo>
                      <a:pt x="90" y="52"/>
                      <a:pt x="90" y="52"/>
                      <a:pt x="90" y="52"/>
                    </a:cubicBezTo>
                    <a:cubicBezTo>
                      <a:pt x="90" y="55"/>
                      <a:pt x="92" y="57"/>
                      <a:pt x="95" y="57"/>
                    </a:cubicBezTo>
                    <a:cubicBezTo>
                      <a:pt x="97" y="57"/>
                      <a:pt x="97" y="57"/>
                      <a:pt x="97" y="57"/>
                    </a:cubicBezTo>
                    <a:cubicBezTo>
                      <a:pt x="100" y="57"/>
                      <a:pt x="102" y="55"/>
                      <a:pt x="102" y="52"/>
                    </a:cubicBezTo>
                    <a:cubicBezTo>
                      <a:pt x="102" y="41"/>
                      <a:pt x="102" y="41"/>
                      <a:pt x="102" y="41"/>
                    </a:cubicBezTo>
                    <a:cubicBezTo>
                      <a:pt x="128" y="44"/>
                      <a:pt x="148" y="64"/>
                      <a:pt x="151" y="90"/>
                    </a:cubicBezTo>
                    <a:cubicBezTo>
                      <a:pt x="140" y="90"/>
                      <a:pt x="140" y="90"/>
                      <a:pt x="140" y="90"/>
                    </a:cubicBezTo>
                    <a:cubicBezTo>
                      <a:pt x="137" y="90"/>
                      <a:pt x="135" y="92"/>
                      <a:pt x="135" y="95"/>
                    </a:cubicBezTo>
                    <a:cubicBezTo>
                      <a:pt x="135" y="97"/>
                      <a:pt x="135" y="97"/>
                      <a:pt x="135" y="97"/>
                    </a:cubicBezTo>
                    <a:cubicBezTo>
                      <a:pt x="135" y="100"/>
                      <a:pt x="137" y="102"/>
                      <a:pt x="140" y="102"/>
                    </a:cubicBezTo>
                    <a:cubicBezTo>
                      <a:pt x="151" y="102"/>
                      <a:pt x="151" y="102"/>
                      <a:pt x="151" y="102"/>
                    </a:cubicBezTo>
                    <a:cubicBezTo>
                      <a:pt x="148" y="128"/>
                      <a:pt x="128" y="148"/>
                      <a:pt x="102" y="1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b="1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endParaRPr>
              </a:p>
            </p:txBody>
          </p:sp>
        </p:grpSp>
        <p:sp>
          <p:nvSpPr>
            <p:cNvPr id="39" name="图形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>
              <a:off x="7946" y="4374"/>
              <a:ext cx="512" cy="590"/>
            </a:xfrm>
            <a:custGeom>
              <a:avLst/>
              <a:gdLst>
                <a:gd name="T0" fmla="*/ 90 w 132"/>
                <a:gd name="T1" fmla="*/ 0 h 152"/>
                <a:gd name="T2" fmla="*/ 0 w 132"/>
                <a:gd name="T3" fmla="*/ 0 h 152"/>
                <a:gd name="T4" fmla="*/ 0 w 132"/>
                <a:gd name="T5" fmla="*/ 152 h 152"/>
                <a:gd name="T6" fmla="*/ 132 w 132"/>
                <a:gd name="T7" fmla="*/ 152 h 152"/>
                <a:gd name="T8" fmla="*/ 132 w 132"/>
                <a:gd name="T9" fmla="*/ 43 h 152"/>
                <a:gd name="T10" fmla="*/ 90 w 132"/>
                <a:gd name="T11" fmla="*/ 0 h 152"/>
                <a:gd name="T12" fmla="*/ 113 w 132"/>
                <a:gd name="T13" fmla="*/ 133 h 152"/>
                <a:gd name="T14" fmla="*/ 19 w 132"/>
                <a:gd name="T15" fmla="*/ 133 h 152"/>
                <a:gd name="T16" fmla="*/ 19 w 132"/>
                <a:gd name="T17" fmla="*/ 19 h 152"/>
                <a:gd name="T18" fmla="*/ 38 w 132"/>
                <a:gd name="T19" fmla="*/ 19 h 152"/>
                <a:gd name="T20" fmla="*/ 38 w 132"/>
                <a:gd name="T21" fmla="*/ 104 h 152"/>
                <a:gd name="T22" fmla="*/ 57 w 132"/>
                <a:gd name="T23" fmla="*/ 76 h 152"/>
                <a:gd name="T24" fmla="*/ 76 w 132"/>
                <a:gd name="T25" fmla="*/ 104 h 152"/>
                <a:gd name="T26" fmla="*/ 76 w 132"/>
                <a:gd name="T27" fmla="*/ 19 h 152"/>
                <a:gd name="T28" fmla="*/ 80 w 132"/>
                <a:gd name="T29" fmla="*/ 19 h 152"/>
                <a:gd name="T30" fmla="*/ 113 w 132"/>
                <a:gd name="T31" fmla="*/ 52 h 152"/>
                <a:gd name="T32" fmla="*/ 113 w 132"/>
                <a:gd name="T33" fmla="*/ 13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2" h="152">
                  <a:moveTo>
                    <a:pt x="90" y="0"/>
                  </a:moveTo>
                  <a:lnTo>
                    <a:pt x="0" y="0"/>
                  </a:lnTo>
                  <a:lnTo>
                    <a:pt x="0" y="152"/>
                  </a:lnTo>
                  <a:lnTo>
                    <a:pt x="132" y="152"/>
                  </a:lnTo>
                  <a:lnTo>
                    <a:pt x="132" y="43"/>
                  </a:lnTo>
                  <a:lnTo>
                    <a:pt x="90" y="0"/>
                  </a:lnTo>
                  <a:close/>
                  <a:moveTo>
                    <a:pt x="113" y="133"/>
                  </a:moveTo>
                  <a:lnTo>
                    <a:pt x="19" y="133"/>
                  </a:lnTo>
                  <a:lnTo>
                    <a:pt x="19" y="19"/>
                  </a:lnTo>
                  <a:lnTo>
                    <a:pt x="38" y="19"/>
                  </a:lnTo>
                  <a:lnTo>
                    <a:pt x="38" y="104"/>
                  </a:lnTo>
                  <a:lnTo>
                    <a:pt x="57" y="76"/>
                  </a:lnTo>
                  <a:lnTo>
                    <a:pt x="76" y="104"/>
                  </a:lnTo>
                  <a:lnTo>
                    <a:pt x="76" y="19"/>
                  </a:lnTo>
                  <a:lnTo>
                    <a:pt x="80" y="19"/>
                  </a:lnTo>
                  <a:lnTo>
                    <a:pt x="113" y="52"/>
                  </a:lnTo>
                  <a:lnTo>
                    <a:pt x="113" y="1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endParaRPr>
            </a:p>
          </p:txBody>
        </p:sp>
        <p:sp>
          <p:nvSpPr>
            <p:cNvPr id="40" name="图形"/>
            <p:cNvSpPr>
              <a:spLocks noEditPoints="1"/>
            </p:cNvSpPr>
            <p:nvPr>
              <p:custDataLst>
                <p:tags r:id="rId12"/>
              </p:custDataLst>
            </p:nvPr>
          </p:nvSpPr>
          <p:spPr bwMode="auto">
            <a:xfrm>
              <a:off x="9684" y="3677"/>
              <a:ext cx="512" cy="586"/>
            </a:xfrm>
            <a:custGeom>
              <a:avLst/>
              <a:gdLst>
                <a:gd name="T0" fmla="*/ 48 w 56"/>
                <a:gd name="T1" fmla="*/ 60 h 64"/>
                <a:gd name="T2" fmla="*/ 45 w 56"/>
                <a:gd name="T3" fmla="*/ 60 h 64"/>
                <a:gd name="T4" fmla="*/ 56 w 56"/>
                <a:gd name="T5" fmla="*/ 40 h 64"/>
                <a:gd name="T6" fmla="*/ 38 w 56"/>
                <a:gd name="T7" fmla="*/ 17 h 64"/>
                <a:gd name="T8" fmla="*/ 42 w 56"/>
                <a:gd name="T9" fmla="*/ 8 h 64"/>
                <a:gd name="T10" fmla="*/ 42 w 56"/>
                <a:gd name="T11" fmla="*/ 5 h 64"/>
                <a:gd name="T12" fmla="*/ 31 w 56"/>
                <a:gd name="T13" fmla="*/ 0 h 64"/>
                <a:gd name="T14" fmla="*/ 29 w 56"/>
                <a:gd name="T15" fmla="*/ 0 h 64"/>
                <a:gd name="T16" fmla="*/ 28 w 56"/>
                <a:gd name="T17" fmla="*/ 1 h 64"/>
                <a:gd name="T18" fmla="*/ 15 w 56"/>
                <a:gd name="T19" fmla="*/ 25 h 64"/>
                <a:gd name="T20" fmla="*/ 17 w 56"/>
                <a:gd name="T21" fmla="*/ 31 h 64"/>
                <a:gd name="T22" fmla="*/ 15 w 56"/>
                <a:gd name="T23" fmla="*/ 35 h 64"/>
                <a:gd name="T24" fmla="*/ 22 w 56"/>
                <a:gd name="T25" fmla="*/ 38 h 64"/>
                <a:gd name="T26" fmla="*/ 24 w 56"/>
                <a:gd name="T27" fmla="*/ 35 h 64"/>
                <a:gd name="T28" fmla="*/ 24 w 56"/>
                <a:gd name="T29" fmla="*/ 35 h 64"/>
                <a:gd name="T30" fmla="*/ 30 w 56"/>
                <a:gd name="T31" fmla="*/ 32 h 64"/>
                <a:gd name="T32" fmla="*/ 34 w 56"/>
                <a:gd name="T33" fmla="*/ 24 h 64"/>
                <a:gd name="T34" fmla="*/ 48 w 56"/>
                <a:gd name="T35" fmla="*/ 40 h 64"/>
                <a:gd name="T36" fmla="*/ 32 w 56"/>
                <a:gd name="T37" fmla="*/ 56 h 64"/>
                <a:gd name="T38" fmla="*/ 20 w 56"/>
                <a:gd name="T39" fmla="*/ 52 h 64"/>
                <a:gd name="T40" fmla="*/ 20 w 56"/>
                <a:gd name="T41" fmla="*/ 50 h 64"/>
                <a:gd name="T42" fmla="*/ 22 w 56"/>
                <a:gd name="T43" fmla="*/ 48 h 64"/>
                <a:gd name="T44" fmla="*/ 32 w 56"/>
                <a:gd name="T45" fmla="*/ 48 h 64"/>
                <a:gd name="T46" fmla="*/ 32 w 56"/>
                <a:gd name="T47" fmla="*/ 44 h 64"/>
                <a:gd name="T48" fmla="*/ 17 w 56"/>
                <a:gd name="T49" fmla="*/ 44 h 64"/>
                <a:gd name="T50" fmla="*/ 8 w 56"/>
                <a:gd name="T51" fmla="*/ 44 h 64"/>
                <a:gd name="T52" fmla="*/ 0 w 56"/>
                <a:gd name="T53" fmla="*/ 44 h 64"/>
                <a:gd name="T54" fmla="*/ 0 w 56"/>
                <a:gd name="T55" fmla="*/ 48 h 64"/>
                <a:gd name="T56" fmla="*/ 9 w 56"/>
                <a:gd name="T57" fmla="*/ 48 h 64"/>
                <a:gd name="T58" fmla="*/ 10 w 56"/>
                <a:gd name="T59" fmla="*/ 48 h 64"/>
                <a:gd name="T60" fmla="*/ 12 w 56"/>
                <a:gd name="T61" fmla="*/ 50 h 64"/>
                <a:gd name="T62" fmla="*/ 12 w 56"/>
                <a:gd name="T63" fmla="*/ 52 h 64"/>
                <a:gd name="T64" fmla="*/ 12 w 56"/>
                <a:gd name="T65" fmla="*/ 60 h 64"/>
                <a:gd name="T66" fmla="*/ 4 w 56"/>
                <a:gd name="T67" fmla="*/ 64 h 64"/>
                <a:gd name="T68" fmla="*/ 56 w 56"/>
                <a:gd name="T69" fmla="*/ 64 h 64"/>
                <a:gd name="T70" fmla="*/ 48 w 56"/>
                <a:gd name="T71" fmla="*/ 60 h 64"/>
                <a:gd name="T72" fmla="*/ 34 w 56"/>
                <a:gd name="T73" fmla="*/ 5 h 64"/>
                <a:gd name="T74" fmla="*/ 33 w 56"/>
                <a:gd name="T75" fmla="*/ 7 h 64"/>
                <a:gd name="T76" fmla="*/ 24 w 56"/>
                <a:gd name="T77" fmla="*/ 24 h 64"/>
                <a:gd name="T78" fmla="*/ 20 w 56"/>
                <a:gd name="T79" fmla="*/ 22 h 64"/>
                <a:gd name="T80" fmla="*/ 20 w 56"/>
                <a:gd name="T81" fmla="*/ 22 h 64"/>
                <a:gd name="T82" fmla="*/ 29 w 56"/>
                <a:gd name="T83" fmla="*/ 5 h 64"/>
                <a:gd name="T84" fmla="*/ 30 w 56"/>
                <a:gd name="T85" fmla="*/ 4 h 64"/>
                <a:gd name="T86" fmla="*/ 32 w 56"/>
                <a:gd name="T87" fmla="*/ 4 h 64"/>
                <a:gd name="T88" fmla="*/ 34 w 56"/>
                <a:gd name="T89" fmla="*/ 5 h 64"/>
                <a:gd name="T90" fmla="*/ 34 w 56"/>
                <a:gd name="T91" fmla="*/ 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64">
                  <a:moveTo>
                    <a:pt x="48" y="60"/>
                  </a:moveTo>
                  <a:cubicBezTo>
                    <a:pt x="45" y="60"/>
                    <a:pt x="45" y="60"/>
                    <a:pt x="45" y="60"/>
                  </a:cubicBezTo>
                  <a:cubicBezTo>
                    <a:pt x="52" y="56"/>
                    <a:pt x="56" y="48"/>
                    <a:pt x="56" y="40"/>
                  </a:cubicBezTo>
                  <a:cubicBezTo>
                    <a:pt x="56" y="29"/>
                    <a:pt x="48" y="19"/>
                    <a:pt x="38" y="17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3" y="7"/>
                    <a:pt x="43" y="6"/>
                    <a:pt x="42" y="5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0"/>
                    <a:pt x="30" y="0"/>
                    <a:pt x="29" y="0"/>
                  </a:cubicBezTo>
                  <a:cubicBezTo>
                    <a:pt x="29" y="0"/>
                    <a:pt x="28" y="1"/>
                    <a:pt x="28" y="1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8"/>
                    <a:pt x="15" y="30"/>
                    <a:pt x="17" y="31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6" y="35"/>
                    <a:pt x="29" y="35"/>
                    <a:pt x="30" y="32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42" y="25"/>
                    <a:pt x="48" y="32"/>
                    <a:pt x="48" y="40"/>
                  </a:cubicBezTo>
                  <a:cubicBezTo>
                    <a:pt x="48" y="49"/>
                    <a:pt x="41" y="56"/>
                    <a:pt x="32" y="56"/>
                  </a:cubicBezTo>
                  <a:cubicBezTo>
                    <a:pt x="28" y="56"/>
                    <a:pt x="23" y="54"/>
                    <a:pt x="20" y="52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49"/>
                    <a:pt x="21" y="48"/>
                    <a:pt x="2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1" y="48"/>
                    <a:pt x="12" y="49"/>
                    <a:pt x="12" y="50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8" y="60"/>
                    <a:pt x="4" y="60"/>
                    <a:pt x="4" y="64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56" y="60"/>
                    <a:pt x="52" y="60"/>
                    <a:pt x="48" y="60"/>
                  </a:cubicBezTo>
                  <a:close/>
                  <a:moveTo>
                    <a:pt x="34" y="5"/>
                  </a:moveTo>
                  <a:cubicBezTo>
                    <a:pt x="33" y="6"/>
                    <a:pt x="33" y="6"/>
                    <a:pt x="33" y="7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30" y="4"/>
                    <a:pt x="30" y="4"/>
                  </a:cubicBezTo>
                  <a:cubicBezTo>
                    <a:pt x="31" y="4"/>
                    <a:pt x="31" y="4"/>
                    <a:pt x="32" y="4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endParaRPr>
            </a:p>
          </p:txBody>
        </p:sp>
        <p:grpSp>
          <p:nvGrpSpPr>
            <p:cNvPr id="41" name="图形"/>
            <p:cNvGrpSpPr/>
            <p:nvPr/>
          </p:nvGrpSpPr>
          <p:grpSpPr>
            <a:xfrm>
              <a:off x="6266" y="3427"/>
              <a:ext cx="1449" cy="581"/>
              <a:chOff x="3231020" y="2095999"/>
              <a:chExt cx="1148778" cy="460273"/>
            </a:xfrm>
          </p:grpSpPr>
          <p:cxnSp>
            <p:nvCxnSpPr>
              <p:cNvPr id="42" name="图形"/>
              <p:cNvCxnSpPr/>
              <p:nvPr>
                <p:custDataLst>
                  <p:tags r:id="rId32"/>
                </p:custDataLst>
              </p:nvPr>
            </p:nvCxnSpPr>
            <p:spPr>
              <a:xfrm flipH="1" flipV="1">
                <a:off x="3919526" y="2096000"/>
                <a:ext cx="460272" cy="460272"/>
              </a:xfrm>
              <a:prstGeom prst="line">
                <a:avLst/>
              </a:prstGeom>
              <a:ln w="12700">
                <a:solidFill>
                  <a:srgbClr val="B19E8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图形"/>
              <p:cNvCxnSpPr/>
              <p:nvPr>
                <p:custDataLst>
                  <p:tags r:id="rId33"/>
                </p:custDataLst>
              </p:nvPr>
            </p:nvCxnSpPr>
            <p:spPr>
              <a:xfrm flipH="1">
                <a:off x="3231020" y="2095999"/>
                <a:ext cx="689367" cy="0"/>
              </a:xfrm>
              <a:prstGeom prst="straightConnector1">
                <a:avLst/>
              </a:prstGeom>
              <a:ln w="12700">
                <a:solidFill>
                  <a:srgbClr val="B19E86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图形"/>
            <p:cNvGrpSpPr/>
            <p:nvPr/>
          </p:nvGrpSpPr>
          <p:grpSpPr>
            <a:xfrm flipH="1">
              <a:off x="11069" y="2877"/>
              <a:ext cx="1301" cy="433"/>
              <a:chOff x="3231020" y="2095999"/>
              <a:chExt cx="1031518" cy="343013"/>
            </a:xfrm>
          </p:grpSpPr>
          <p:cxnSp>
            <p:nvCxnSpPr>
              <p:cNvPr id="45" name="图形"/>
              <p:cNvCxnSpPr/>
              <p:nvPr>
                <p:custDataLst>
                  <p:tags r:id="rId30"/>
                </p:custDataLst>
              </p:nvPr>
            </p:nvCxnSpPr>
            <p:spPr>
              <a:xfrm flipH="1" flipV="1">
                <a:off x="3919525" y="2095999"/>
                <a:ext cx="343013" cy="343013"/>
              </a:xfrm>
              <a:prstGeom prst="line">
                <a:avLst/>
              </a:prstGeom>
              <a:ln w="12700">
                <a:solidFill>
                  <a:srgbClr val="343B5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图形"/>
              <p:cNvCxnSpPr/>
              <p:nvPr>
                <p:custDataLst>
                  <p:tags r:id="rId31"/>
                </p:custDataLst>
              </p:nvPr>
            </p:nvCxnSpPr>
            <p:spPr>
              <a:xfrm flipH="1">
                <a:off x="3231020" y="2095999"/>
                <a:ext cx="689367" cy="0"/>
              </a:xfrm>
              <a:prstGeom prst="straightConnector1">
                <a:avLst/>
              </a:prstGeom>
              <a:ln w="12700">
                <a:solidFill>
                  <a:srgbClr val="343B53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7" name="图形"/>
            <p:cNvCxnSpPr/>
            <p:nvPr>
              <p:custDataLst>
                <p:tags r:id="rId13"/>
              </p:custDataLst>
            </p:nvPr>
          </p:nvCxnSpPr>
          <p:spPr>
            <a:xfrm flipH="1">
              <a:off x="5987" y="5769"/>
              <a:ext cx="708" cy="0"/>
            </a:xfrm>
            <a:prstGeom prst="straightConnector1">
              <a:avLst/>
            </a:prstGeom>
            <a:ln w="12700">
              <a:solidFill>
                <a:srgbClr val="343B5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图形"/>
            <p:cNvGrpSpPr/>
            <p:nvPr/>
          </p:nvGrpSpPr>
          <p:grpSpPr>
            <a:xfrm>
              <a:off x="6534" y="7911"/>
              <a:ext cx="1300" cy="433"/>
              <a:chOff x="2889761" y="1760606"/>
              <a:chExt cx="1030626" cy="343013"/>
            </a:xfrm>
          </p:grpSpPr>
          <p:cxnSp>
            <p:nvCxnSpPr>
              <p:cNvPr id="49" name="图形"/>
              <p:cNvCxnSpPr/>
              <p:nvPr>
                <p:custDataLst>
                  <p:tags r:id="rId28"/>
                </p:custDataLst>
              </p:nvPr>
            </p:nvCxnSpPr>
            <p:spPr>
              <a:xfrm flipH="1" flipV="1">
                <a:off x="2889761" y="1760606"/>
                <a:ext cx="343013" cy="343013"/>
              </a:xfrm>
              <a:prstGeom prst="line">
                <a:avLst/>
              </a:prstGeom>
              <a:ln w="12700">
                <a:solidFill>
                  <a:srgbClr val="B19E86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图形"/>
              <p:cNvCxnSpPr/>
              <p:nvPr>
                <p:custDataLst>
                  <p:tags r:id="rId29"/>
                </p:custDataLst>
              </p:nvPr>
            </p:nvCxnSpPr>
            <p:spPr>
              <a:xfrm flipH="1">
                <a:off x="3231020" y="2103619"/>
                <a:ext cx="689367" cy="0"/>
              </a:xfrm>
              <a:prstGeom prst="straightConnector1">
                <a:avLst/>
              </a:prstGeom>
              <a:ln w="12700">
                <a:solidFill>
                  <a:srgbClr val="B19E86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1" name="图形"/>
            <p:cNvCxnSpPr/>
            <p:nvPr>
              <p:custDataLst>
                <p:tags r:id="rId14"/>
              </p:custDataLst>
            </p:nvPr>
          </p:nvCxnSpPr>
          <p:spPr>
            <a:xfrm>
              <a:off x="12505" y="5197"/>
              <a:ext cx="708" cy="0"/>
            </a:xfrm>
            <a:prstGeom prst="straightConnector1">
              <a:avLst/>
            </a:prstGeom>
            <a:ln w="12700">
              <a:solidFill>
                <a:srgbClr val="B19E86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图形"/>
            <p:cNvCxnSpPr/>
            <p:nvPr>
              <p:custDataLst>
                <p:tags r:id="rId15"/>
              </p:custDataLst>
            </p:nvPr>
          </p:nvCxnSpPr>
          <p:spPr>
            <a:xfrm>
              <a:off x="12288" y="7472"/>
              <a:ext cx="390" cy="0"/>
            </a:xfrm>
            <a:prstGeom prst="straightConnector1">
              <a:avLst/>
            </a:prstGeom>
            <a:ln w="12700">
              <a:solidFill>
                <a:srgbClr val="343B5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组合 7"/>
            <p:cNvGrpSpPr/>
            <p:nvPr/>
          </p:nvGrpSpPr>
          <p:grpSpPr>
            <a:xfrm>
              <a:off x="13053" y="2274"/>
              <a:ext cx="4442" cy="1447"/>
              <a:chOff x="10640" y="3624"/>
              <a:chExt cx="4442" cy="1447"/>
            </a:xfrm>
          </p:grpSpPr>
          <p:sp>
            <p:nvSpPr>
              <p:cNvPr id="10" name="图形"/>
              <p:cNvSpPr txBox="1"/>
              <p:nvPr>
                <p:custDataLst>
                  <p:tags r:id="rId26"/>
                </p:custDataLst>
              </p:nvPr>
            </p:nvSpPr>
            <p:spPr>
              <a:xfrm>
                <a:off x="10640" y="3624"/>
                <a:ext cx="3426" cy="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>
                    <a:solidFill>
                      <a:srgbClr val="0B3B75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4. </a:t>
                </a:r>
                <a:r>
                  <a:rPr lang="zh-CN" altLang="en-US" sz="2400" b="1">
                    <a:solidFill>
                      <a:srgbClr val="0B3B75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採樣檢測</a:t>
                </a:r>
              </a:p>
            </p:txBody>
          </p:sp>
          <p:sp>
            <p:nvSpPr>
              <p:cNvPr id="12" name="图形"/>
              <p:cNvSpPr txBox="1"/>
              <p:nvPr>
                <p:custDataLst>
                  <p:tags r:id="rId27"/>
                </p:custDataLst>
              </p:nvPr>
            </p:nvSpPr>
            <p:spPr>
              <a:xfrm>
                <a:off x="10640" y="4247"/>
                <a:ext cx="4442" cy="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TW" altLang="en-US"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依產品風險及市場需求，必要時委託第三方檢測</a:t>
                </a:r>
                <a:r>
                  <a:rPr lang="en-US" altLang="zh-TW"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PFAS</a:t>
                </a:r>
                <a:r>
                  <a:rPr lang="zh-TW" altLang="en-US"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含量。</a:t>
                </a:r>
                <a:endParaRPr lang="zh-CN" altLang="en-US" sz="14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3502" y="4396"/>
              <a:ext cx="4213" cy="1447"/>
              <a:chOff x="10640" y="3900"/>
              <a:chExt cx="4213" cy="1447"/>
            </a:xfrm>
          </p:grpSpPr>
          <p:sp>
            <p:nvSpPr>
              <p:cNvPr id="14" name="图形"/>
              <p:cNvSpPr txBox="1"/>
              <p:nvPr>
                <p:custDataLst>
                  <p:tags r:id="rId24"/>
                </p:custDataLst>
              </p:nvPr>
            </p:nvSpPr>
            <p:spPr>
              <a:xfrm>
                <a:off x="10640" y="3900"/>
                <a:ext cx="2977" cy="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>
                    <a:solidFill>
                      <a:srgbClr val="29B098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5. </a:t>
                </a:r>
                <a:r>
                  <a:rPr lang="zh-CN" altLang="en-US" sz="2400" b="1">
                    <a:solidFill>
                      <a:srgbClr val="29B098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替代導入</a:t>
                </a:r>
              </a:p>
            </p:txBody>
          </p:sp>
          <p:sp>
            <p:nvSpPr>
              <p:cNvPr id="17" name="图形"/>
              <p:cNvSpPr txBox="1"/>
              <p:nvPr>
                <p:custDataLst>
                  <p:tags r:id="rId25"/>
                </p:custDataLst>
              </p:nvPr>
            </p:nvSpPr>
            <p:spPr>
              <a:xfrm>
                <a:off x="10640" y="4523"/>
                <a:ext cx="4213" cy="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TW" altLang="en-US"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評估及導入符合產品需求的不含</a:t>
                </a:r>
                <a:r>
                  <a:rPr lang="en-US" altLang="zh-TW"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PFAS</a:t>
                </a:r>
                <a:r>
                  <a:rPr lang="zh-TW" altLang="en-US"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替代材料。 </a:t>
                </a:r>
                <a:endParaRPr lang="zh-CN" altLang="en-US" sz="14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endParaRP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13053" y="6659"/>
              <a:ext cx="4213" cy="1447"/>
              <a:chOff x="10640" y="3624"/>
              <a:chExt cx="4213" cy="1447"/>
            </a:xfrm>
          </p:grpSpPr>
          <p:sp>
            <p:nvSpPr>
              <p:cNvPr id="66" name="图形"/>
              <p:cNvSpPr txBox="1"/>
              <p:nvPr>
                <p:custDataLst>
                  <p:tags r:id="rId22"/>
                </p:custDataLst>
              </p:nvPr>
            </p:nvSpPr>
            <p:spPr>
              <a:xfrm>
                <a:off x="10640" y="3624"/>
                <a:ext cx="3153" cy="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>
                    <a:solidFill>
                      <a:srgbClr val="0B3B75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sym typeface="Arial"/>
                  </a:rPr>
                  <a:t>6. </a:t>
                </a:r>
                <a:r>
                  <a:rPr lang="zh-CN" altLang="en-US" sz="2400" b="1">
                    <a:solidFill>
                      <a:srgbClr val="0B3B75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sym typeface="Arial"/>
                  </a:rPr>
                  <a:t>持續追蹤</a:t>
                </a:r>
              </a:p>
            </p:txBody>
          </p:sp>
          <p:sp>
            <p:nvSpPr>
              <p:cNvPr id="67" name="图形"/>
              <p:cNvSpPr txBox="1"/>
              <p:nvPr>
                <p:custDataLst>
                  <p:tags r:id="rId23"/>
                </p:custDataLst>
              </p:nvPr>
            </p:nvSpPr>
            <p:spPr>
              <a:xfrm>
                <a:off x="10640" y="4247"/>
                <a:ext cx="4213" cy="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TW" altLang="en-US"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持續關注國內外</a:t>
                </a:r>
                <a:r>
                  <a:rPr lang="en-US" altLang="zh-TW"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PFAS</a:t>
                </a:r>
                <a:r>
                  <a:rPr lang="zh-TW" altLang="en-US"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法規及管理措施更新。</a:t>
                </a:r>
                <a:endParaRPr lang="zh-CN" altLang="en-US" sz="14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endParaRPr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1403" y="6854"/>
              <a:ext cx="4714" cy="1786"/>
              <a:chOff x="10449" y="3170"/>
              <a:chExt cx="4714" cy="1786"/>
            </a:xfrm>
          </p:grpSpPr>
          <p:sp>
            <p:nvSpPr>
              <p:cNvPr id="69" name="图形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10855" y="3170"/>
                <a:ext cx="4308" cy="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2400" b="1">
                    <a:solidFill>
                      <a:srgbClr val="29B098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3. </a:t>
                </a:r>
                <a:r>
                  <a:rPr lang="zh-CN" altLang="en-US" sz="2400" b="1">
                    <a:solidFill>
                      <a:srgbClr val="29B098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供應商調查</a:t>
                </a:r>
              </a:p>
            </p:txBody>
          </p:sp>
          <p:sp>
            <p:nvSpPr>
              <p:cNvPr id="70" name="图形"/>
              <p:cNvSpPr txBox="1"/>
              <p:nvPr>
                <p:custDataLst>
                  <p:tags r:id="rId21"/>
                </p:custDataLst>
              </p:nvPr>
            </p:nvSpPr>
            <p:spPr>
              <a:xfrm>
                <a:off x="10449" y="3793"/>
                <a:ext cx="4689" cy="1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TW" altLang="en-US"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向供應商蒐集</a:t>
                </a:r>
                <a:r>
                  <a:rPr lang="en-US" altLang="zh-CN"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SDS(</a:t>
                </a:r>
                <a:r>
                  <a:rPr lang="zh-TW" altLang="en-US"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安全資料表</a:t>
                </a:r>
                <a:r>
                  <a:rPr lang="en-US" altLang="zh-CN"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)</a:t>
                </a:r>
                <a:r>
                  <a:rPr lang="zh-CN" altLang="en-US"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、</a:t>
                </a:r>
                <a:r>
                  <a:rPr lang="en-US" altLang="zh-CN"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CoC(</a:t>
                </a:r>
                <a:r>
                  <a:rPr lang="zh-TW" altLang="en-US"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符合性證明</a:t>
                </a:r>
                <a:r>
                  <a:rPr lang="en-US" altLang="zh-CN"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)</a:t>
                </a:r>
                <a:r>
                  <a:rPr lang="zh-CN" altLang="en-US"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或</a:t>
                </a:r>
                <a:r>
                  <a:rPr lang="en-US" altLang="zh-CN"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PFAS-free(</a:t>
                </a:r>
                <a:r>
                  <a:rPr lang="zh-TW" altLang="en-US"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不含全氟及多氟烷基物質</a:t>
                </a:r>
                <a:r>
                  <a:rPr lang="en-US" altLang="zh-CN"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)</a:t>
                </a:r>
                <a:r>
                  <a:rPr lang="zh-CN" altLang="en-US"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聲明等資料。</a:t>
                </a:r>
              </a:p>
            </p:txBody>
          </p:sp>
        </p:grpSp>
        <p:grpSp>
          <p:nvGrpSpPr>
            <p:cNvPr id="71" name="组合 70"/>
            <p:cNvGrpSpPr/>
            <p:nvPr/>
          </p:nvGrpSpPr>
          <p:grpSpPr>
            <a:xfrm>
              <a:off x="1467" y="4949"/>
              <a:ext cx="4320" cy="1447"/>
              <a:chOff x="10748" y="3624"/>
              <a:chExt cx="4320" cy="1447"/>
            </a:xfrm>
          </p:grpSpPr>
          <p:sp>
            <p:nvSpPr>
              <p:cNvPr id="72" name="图形"/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11932" y="3624"/>
                <a:ext cx="3136" cy="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2400" b="1">
                    <a:solidFill>
                      <a:srgbClr val="0B3B75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2. </a:t>
                </a:r>
                <a:r>
                  <a:rPr lang="zh-CN" altLang="en-US" sz="2400" b="1">
                    <a:solidFill>
                      <a:srgbClr val="0B3B75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用途確認</a:t>
                </a:r>
              </a:p>
            </p:txBody>
          </p:sp>
          <p:sp>
            <p:nvSpPr>
              <p:cNvPr id="73" name="图形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10748" y="4247"/>
                <a:ext cx="4320" cy="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TW" altLang="en-US"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確認</a:t>
                </a:r>
                <a:r>
                  <a:rPr lang="en-US" altLang="zh-TW"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PFAS</a:t>
                </a:r>
                <a:r>
                  <a:rPr lang="zh-TW" altLang="en-US"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於產品中的用途及適用法規要求。</a:t>
                </a:r>
              </a:p>
            </p:txBody>
          </p:sp>
        </p:grpSp>
        <p:grpSp>
          <p:nvGrpSpPr>
            <p:cNvPr id="74" name="组合 73"/>
            <p:cNvGrpSpPr/>
            <p:nvPr/>
          </p:nvGrpSpPr>
          <p:grpSpPr>
            <a:xfrm>
              <a:off x="2029" y="2613"/>
              <a:ext cx="4063" cy="1447"/>
              <a:chOff x="11005" y="3624"/>
              <a:chExt cx="4063" cy="1447"/>
            </a:xfrm>
          </p:grpSpPr>
          <p:sp>
            <p:nvSpPr>
              <p:cNvPr id="75" name="图形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11962" y="3624"/>
                <a:ext cx="3106" cy="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2400" b="1">
                    <a:solidFill>
                      <a:srgbClr val="29B098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1.</a:t>
                </a:r>
                <a:r>
                  <a:rPr lang="zh-CN" altLang="en-US" sz="2400" b="1">
                    <a:solidFill>
                      <a:srgbClr val="29B098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盤查清點</a:t>
                </a:r>
              </a:p>
            </p:txBody>
          </p:sp>
          <p:sp>
            <p:nvSpPr>
              <p:cNvPr id="76" name="图形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11005" y="4247"/>
                <a:ext cx="4063" cy="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TW" altLang="en-US"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確認產品、製程及原物料是否含有故意添加的</a:t>
                </a:r>
                <a:r>
                  <a:rPr lang="en-US" altLang="zh-TW"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PFAS</a:t>
                </a:r>
                <a:r>
                  <a:rPr lang="zh-TW" altLang="en-US"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Sans Medium" panose="00000600000000000000" charset="-122"/>
                    <a:sym typeface="Arial"/>
                  </a:rPr>
                  <a:t>。</a:t>
                </a:r>
              </a:p>
            </p:txBody>
          </p:sp>
        </p:grpSp>
      </p:grpSp>
      <p:sp>
        <p:nvSpPr>
          <p:cNvPr id="83" name="矩形: 圓角 82">
            <a:extLst>
              <a:ext uri="{FF2B5EF4-FFF2-40B4-BE49-F238E27FC236}">
                <a16:creationId xmlns:a16="http://schemas.microsoft.com/office/drawing/2014/main" id="{4696DA27-FD4D-48EE-B6AD-4A0001BA94F7}"/>
              </a:ext>
            </a:extLst>
          </p:cNvPr>
          <p:cNvSpPr/>
          <p:nvPr/>
        </p:nvSpPr>
        <p:spPr>
          <a:xfrm>
            <a:off x="587141" y="5401940"/>
            <a:ext cx="11020926" cy="1111597"/>
          </a:xfrm>
          <a:prstGeom prst="roundRect">
            <a:avLst/>
          </a:prstGeom>
          <a:solidFill>
            <a:srgbClr val="FFC000"/>
          </a:solidFill>
          <a:ln w="28575">
            <a:solidFill>
              <a:srgbClr val="163355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b="1"/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68C3CFD7-FD24-4C48-9029-10CFE5B542CB}"/>
              </a:ext>
            </a:extLst>
          </p:cNvPr>
          <p:cNvSpPr/>
          <p:nvPr/>
        </p:nvSpPr>
        <p:spPr>
          <a:xfrm>
            <a:off x="764986" y="5462295"/>
            <a:ext cx="105873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企業自主檢核重點</a:t>
            </a:r>
          </a:p>
        </p:txBody>
      </p:sp>
      <p:sp>
        <p:nvSpPr>
          <p:cNvPr id="88" name="TextBox 14">
            <a:extLst>
              <a:ext uri="{FF2B5EF4-FFF2-40B4-BE49-F238E27FC236}">
                <a16:creationId xmlns:a16="http://schemas.microsoft.com/office/drawing/2014/main" id="{67A0F451-8420-4491-89CC-08064A514158}"/>
              </a:ext>
            </a:extLst>
          </p:cNvPr>
          <p:cNvSpPr txBox="1"/>
          <p:nvPr/>
        </p:nvSpPr>
        <p:spPr>
          <a:xfrm>
            <a:off x="1236812" y="5839641"/>
            <a:ext cx="4124325" cy="2586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zh-TW" altLang="en-US" sz="1400" b="1" i="0" u="none">
                <a:latin typeface="微軟正黑體" panose="020B0604030504040204" pitchFamily="34" charset="-120"/>
                <a:ea typeface="微軟正黑體" panose="020B0604030504040204" pitchFamily="34" charset="-120"/>
              </a:rPr>
              <a:t>建立</a:t>
            </a:r>
            <a:r>
              <a:rPr lang="en-US" sz="1400" b="1" i="0" u="none">
                <a:latin typeface="微軟正黑體" panose="020B0604030504040204" pitchFamily="34" charset="-120"/>
                <a:ea typeface="微軟正黑體" panose="020B0604030504040204" pitchFamily="34" charset="-120"/>
              </a:rPr>
              <a:t>PFAS</a:t>
            </a:r>
            <a:r>
              <a:rPr lang="zh-TW" altLang="en-US" sz="1400" b="1" i="0" u="none">
                <a:latin typeface="微軟正黑體" panose="020B0604030504040204" pitchFamily="34" charset="-120"/>
                <a:ea typeface="微軟正黑體" panose="020B0604030504040204" pitchFamily="34" charset="-120"/>
              </a:rPr>
              <a:t>物質清單</a:t>
            </a:r>
            <a:r>
              <a:rPr lang="en-US" altLang="zh-TW" sz="1400" b="1" i="0" u="none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sz="1400" b="1" i="0" u="none">
                <a:latin typeface="微軟正黑體" panose="020B0604030504040204" pitchFamily="34" charset="-120"/>
                <a:ea typeface="微軟正黑體" panose="020B0604030504040204" pitchFamily="34" charset="-120"/>
              </a:rPr>
              <a:t>Inventory</a:t>
            </a:r>
            <a:r>
              <a:rPr lang="en-US" altLang="zh-TW" sz="1400" b="1" i="0" u="none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sz="1400" b="1" i="0" u="none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89" name="TextBox 15">
            <a:extLst>
              <a:ext uri="{FF2B5EF4-FFF2-40B4-BE49-F238E27FC236}">
                <a16:creationId xmlns:a16="http://schemas.microsoft.com/office/drawing/2014/main" id="{1832856F-1810-4AAE-93C6-A36BA7BC7B18}"/>
              </a:ext>
            </a:extLst>
          </p:cNvPr>
          <p:cNvSpPr txBox="1"/>
          <p:nvPr/>
        </p:nvSpPr>
        <p:spPr>
          <a:xfrm>
            <a:off x="1236812" y="6144488"/>
            <a:ext cx="4124325" cy="2586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zh-TW" altLang="en-US" sz="1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確認</a:t>
            </a:r>
            <a:r>
              <a:rPr lang="en-US" altLang="zh-TW" sz="1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SDS</a:t>
            </a:r>
            <a:r>
              <a:rPr lang="zh-TW" altLang="en-US" sz="1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r>
              <a:rPr lang="en-US" altLang="zh-TW" sz="1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CAS No.</a:t>
            </a:r>
            <a:r>
              <a:rPr lang="zh-TW" altLang="en-US" sz="1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資訊。</a:t>
            </a:r>
            <a:endParaRPr sz="14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4" name="TextBox 16">
            <a:extLst>
              <a:ext uri="{FF2B5EF4-FFF2-40B4-BE49-F238E27FC236}">
                <a16:creationId xmlns:a16="http://schemas.microsoft.com/office/drawing/2014/main" id="{748E5E32-BEF6-49CF-8A1F-8699479B4462}"/>
              </a:ext>
            </a:extLst>
          </p:cNvPr>
          <p:cNvSpPr txBox="1"/>
          <p:nvPr/>
        </p:nvSpPr>
        <p:spPr>
          <a:xfrm>
            <a:off x="4783862" y="5830061"/>
            <a:ext cx="7394127" cy="2586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zh-TW" altLang="en-US" sz="1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向供應商蒐集</a:t>
            </a:r>
            <a:r>
              <a:rPr lang="en-US" altLang="zh-TW" sz="1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PFAS</a:t>
            </a:r>
            <a:r>
              <a:rPr lang="zh-TW" altLang="en-US" sz="1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相關符合性聲明</a:t>
            </a:r>
            <a:r>
              <a:rPr lang="en-US" altLang="zh-TW" sz="1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如</a:t>
            </a:r>
            <a:r>
              <a:rPr lang="en-US" altLang="zh-TW" sz="1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PFAS-Free Declaration)</a:t>
            </a:r>
            <a:r>
              <a:rPr lang="zh-TW" altLang="en-US" sz="1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或其他產品資訊</a:t>
            </a:r>
            <a:r>
              <a:rPr sz="1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95" name="TextBox 17">
            <a:extLst>
              <a:ext uri="{FF2B5EF4-FFF2-40B4-BE49-F238E27FC236}">
                <a16:creationId xmlns:a16="http://schemas.microsoft.com/office/drawing/2014/main" id="{2E0936A3-7E70-45E0-B093-E18643846CAB}"/>
              </a:ext>
            </a:extLst>
          </p:cNvPr>
          <p:cNvSpPr txBox="1"/>
          <p:nvPr/>
        </p:nvSpPr>
        <p:spPr>
          <a:xfrm>
            <a:off x="4786405" y="6151447"/>
            <a:ext cx="5793180" cy="2586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zh-TW" altLang="en-US" sz="1400" b="1" i="0" u="none">
                <a:latin typeface="微軟正黑體" panose="020B0604030504040204" pitchFamily="34" charset="-120"/>
                <a:ea typeface="微軟正黑體" panose="020B0604030504040204" pitchFamily="34" charset="-120"/>
              </a:rPr>
              <a:t>持續關注主要市場</a:t>
            </a:r>
            <a:r>
              <a:rPr lang="en-US" altLang="zh-TW" sz="1400" b="1" i="0" u="none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b="1" i="0" u="none">
                <a:latin typeface="微軟正黑體" panose="020B0604030504040204" pitchFamily="34" charset="-120"/>
                <a:ea typeface="微軟正黑體" panose="020B0604030504040204" pitchFamily="34" charset="-120"/>
              </a:rPr>
              <a:t>如歐盟、美國</a:t>
            </a:r>
            <a:r>
              <a:rPr lang="en-US" altLang="zh-TW" sz="1400" b="1" i="0" u="none">
                <a:latin typeface="微軟正黑體" panose="020B0604030504040204" pitchFamily="34" charset="-120"/>
                <a:ea typeface="微軟正黑體" panose="020B0604030504040204" pitchFamily="34" charset="-120"/>
              </a:rPr>
              <a:t>)PFAS</a:t>
            </a:r>
            <a:r>
              <a:rPr lang="zh-TW" altLang="en-US" sz="1400" b="1" i="0" u="none">
                <a:latin typeface="微軟正黑體" panose="020B0604030504040204" pitchFamily="34" charset="-120"/>
                <a:ea typeface="微軟正黑體" panose="020B0604030504040204" pitchFamily="34" charset="-120"/>
              </a:rPr>
              <a:t>法規更新</a:t>
            </a:r>
            <a:endParaRPr sz="1400" b="1" i="0" u="none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图形">
            <a:extLst>
              <a:ext uri="{FF2B5EF4-FFF2-40B4-BE49-F238E27FC236}">
                <a16:creationId xmlns:a16="http://schemas.microsoft.com/office/drawing/2014/main" id="{6A05A3F6-8167-DE0E-5A7F-67740FFAF1E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645587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600" b="1">
                <a:solidFill>
                  <a:srgbClr val="343B53"/>
                </a:solidFill>
                <a:latin typeface="Arial"/>
                <a:ea typeface="微软雅黑"/>
                <a:cs typeface="MiSans Medium" panose="00000600000000000000" charset="-122"/>
              </a:defRPr>
            </a:lvl1pPr>
          </a:lstStyle>
          <a:p>
            <a:pPr algn="ctr"/>
            <a:r>
              <a:rPr lang="zh-TW" altLang="en-US" sz="3200"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rPr>
              <a:t>企業</a:t>
            </a:r>
            <a:r>
              <a:rPr lang="en-US" altLang="zh-TW" sz="3200"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rPr>
              <a:t>PFAS</a:t>
            </a:r>
            <a:r>
              <a:rPr lang="zh-TW" altLang="en-US" sz="3200"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rPr>
              <a:t>管理重點</a:t>
            </a:r>
            <a:endParaRPr lang="zh-CN" altLang="en-US" sz="3200"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8A378777-92F3-D7F4-927F-B667254880BD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/>
        </p:blipFill>
        <p:spPr>
          <a:xfrm>
            <a:off x="4431537" y="5860185"/>
            <a:ext cx="283286" cy="255744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695F5653-BFD3-CB05-CDF4-E7BDD9F32366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/>
        </p:blipFill>
        <p:spPr>
          <a:xfrm>
            <a:off x="890907" y="5847473"/>
            <a:ext cx="283286" cy="255744"/>
          </a:xfrm>
          <a:prstGeom prst="rect">
            <a:avLst/>
          </a:prstGeom>
        </p:spPr>
      </p:pic>
      <p:pic>
        <p:nvPicPr>
          <p:cNvPr id="56" name="圖片 55">
            <a:extLst>
              <a:ext uri="{FF2B5EF4-FFF2-40B4-BE49-F238E27FC236}">
                <a16:creationId xmlns:a16="http://schemas.microsoft.com/office/drawing/2014/main" id="{3AAA532D-A9F6-614E-9C82-6D8228EAB569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/>
        </p:blipFill>
        <p:spPr>
          <a:xfrm>
            <a:off x="889557" y="6147576"/>
            <a:ext cx="283287" cy="255745"/>
          </a:xfrm>
          <a:prstGeom prst="rect">
            <a:avLst/>
          </a:prstGeom>
        </p:spPr>
      </p:pic>
      <p:pic>
        <p:nvPicPr>
          <p:cNvPr id="58" name="圖片 57">
            <a:extLst>
              <a:ext uri="{FF2B5EF4-FFF2-40B4-BE49-F238E27FC236}">
                <a16:creationId xmlns:a16="http://schemas.microsoft.com/office/drawing/2014/main" id="{1EC089FD-29EA-25EA-C20A-65A7528C3927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/>
        </p:blipFill>
        <p:spPr>
          <a:xfrm>
            <a:off x="4427263" y="6151447"/>
            <a:ext cx="290554" cy="262305"/>
          </a:xfrm>
          <a:prstGeom prst="rect">
            <a:avLst/>
          </a:prstGeom>
        </p:spPr>
      </p:pic>
      <p:sp>
        <p:nvSpPr>
          <p:cNvPr id="61" name="图形">
            <a:extLst>
              <a:ext uri="{FF2B5EF4-FFF2-40B4-BE49-F238E27FC236}">
                <a16:creationId xmlns:a16="http://schemas.microsoft.com/office/drawing/2014/main" id="{8BB4C203-F00B-32BF-7844-C99D4B17A9A2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7161357" y="4048271"/>
            <a:ext cx="236569" cy="206643"/>
          </a:xfrm>
          <a:custGeom>
            <a:avLst/>
            <a:gdLst>
              <a:gd name="T0" fmla="*/ 12 w 77"/>
              <a:gd name="T1" fmla="*/ 0 h 64"/>
              <a:gd name="T2" fmla="*/ 19 w 77"/>
              <a:gd name="T3" fmla="*/ 0 h 64"/>
              <a:gd name="T4" fmla="*/ 58 w 77"/>
              <a:gd name="T5" fmla="*/ 0 h 64"/>
              <a:gd name="T6" fmla="*/ 65 w 77"/>
              <a:gd name="T7" fmla="*/ 0 h 64"/>
              <a:gd name="T8" fmla="*/ 77 w 77"/>
              <a:gd name="T9" fmla="*/ 11 h 64"/>
              <a:gd name="T10" fmla="*/ 77 w 77"/>
              <a:gd name="T11" fmla="*/ 25 h 64"/>
              <a:gd name="T12" fmla="*/ 77 w 77"/>
              <a:gd name="T13" fmla="*/ 39 h 64"/>
              <a:gd name="T14" fmla="*/ 65 w 77"/>
              <a:gd name="T15" fmla="*/ 51 h 64"/>
              <a:gd name="T16" fmla="*/ 55 w 77"/>
              <a:gd name="T17" fmla="*/ 51 h 64"/>
              <a:gd name="T18" fmla="*/ 55 w 77"/>
              <a:gd name="T19" fmla="*/ 60 h 64"/>
              <a:gd name="T20" fmla="*/ 52 w 77"/>
              <a:gd name="T21" fmla="*/ 64 h 64"/>
              <a:gd name="T22" fmla="*/ 51 w 77"/>
              <a:gd name="T23" fmla="*/ 64 h 64"/>
              <a:gd name="T24" fmla="*/ 47 w 77"/>
              <a:gd name="T25" fmla="*/ 63 h 64"/>
              <a:gd name="T26" fmla="*/ 35 w 77"/>
              <a:gd name="T27" fmla="*/ 51 h 64"/>
              <a:gd name="T28" fmla="*/ 12 w 77"/>
              <a:gd name="T29" fmla="*/ 51 h 64"/>
              <a:gd name="T30" fmla="*/ 0 w 77"/>
              <a:gd name="T31" fmla="*/ 39 h 64"/>
              <a:gd name="T32" fmla="*/ 0 w 77"/>
              <a:gd name="T33" fmla="*/ 25 h 64"/>
              <a:gd name="T34" fmla="*/ 0 w 77"/>
              <a:gd name="T35" fmla="*/ 11 h 64"/>
              <a:gd name="T36" fmla="*/ 12 w 77"/>
              <a:gd name="T37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77" h="64">
                <a:moveTo>
                  <a:pt x="12" y="0"/>
                </a:moveTo>
                <a:cubicBezTo>
                  <a:pt x="19" y="0"/>
                  <a:pt x="19" y="0"/>
                  <a:pt x="19" y="0"/>
                </a:cubicBezTo>
                <a:cubicBezTo>
                  <a:pt x="58" y="0"/>
                  <a:pt x="58" y="0"/>
                  <a:pt x="58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72" y="0"/>
                  <a:pt x="77" y="5"/>
                  <a:pt x="77" y="11"/>
                </a:cubicBezTo>
                <a:cubicBezTo>
                  <a:pt x="77" y="25"/>
                  <a:pt x="77" y="25"/>
                  <a:pt x="77" y="25"/>
                </a:cubicBezTo>
                <a:cubicBezTo>
                  <a:pt x="77" y="39"/>
                  <a:pt x="77" y="39"/>
                  <a:pt x="77" y="39"/>
                </a:cubicBezTo>
                <a:cubicBezTo>
                  <a:pt x="77" y="46"/>
                  <a:pt x="72" y="51"/>
                  <a:pt x="65" y="51"/>
                </a:cubicBezTo>
                <a:cubicBezTo>
                  <a:pt x="55" y="51"/>
                  <a:pt x="55" y="51"/>
                  <a:pt x="55" y="51"/>
                </a:cubicBezTo>
                <a:cubicBezTo>
                  <a:pt x="55" y="60"/>
                  <a:pt x="55" y="60"/>
                  <a:pt x="55" y="60"/>
                </a:cubicBezTo>
                <a:cubicBezTo>
                  <a:pt x="55" y="62"/>
                  <a:pt x="54" y="63"/>
                  <a:pt x="52" y="64"/>
                </a:cubicBezTo>
                <a:cubicBezTo>
                  <a:pt x="52" y="64"/>
                  <a:pt x="51" y="64"/>
                  <a:pt x="51" y="64"/>
                </a:cubicBezTo>
                <a:cubicBezTo>
                  <a:pt x="49" y="64"/>
                  <a:pt x="48" y="64"/>
                  <a:pt x="47" y="63"/>
                </a:cubicBezTo>
                <a:cubicBezTo>
                  <a:pt x="35" y="51"/>
                  <a:pt x="35" y="51"/>
                  <a:pt x="35" y="51"/>
                </a:cubicBezTo>
                <a:cubicBezTo>
                  <a:pt x="12" y="51"/>
                  <a:pt x="12" y="51"/>
                  <a:pt x="12" y="51"/>
                </a:cubicBezTo>
                <a:cubicBezTo>
                  <a:pt x="5" y="51"/>
                  <a:pt x="0" y="46"/>
                  <a:pt x="0" y="39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latin typeface="Arial"/>
              <a:ea typeface="微软雅黑"/>
              <a:cs typeface="MiSans Medium" panose="00000600000000000000" charset="-122"/>
              <a:sym typeface="Arial"/>
            </a:endParaRPr>
          </a:p>
        </p:txBody>
      </p:sp>
      <p:sp>
        <p:nvSpPr>
          <p:cNvPr id="63" name="图形">
            <a:extLst>
              <a:ext uri="{FF2B5EF4-FFF2-40B4-BE49-F238E27FC236}">
                <a16:creationId xmlns:a16="http://schemas.microsoft.com/office/drawing/2014/main" id="{FBB8DB6B-7CFB-9F3C-A4A9-8CEC00468460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7017075" y="4167907"/>
            <a:ext cx="387350" cy="285494"/>
          </a:xfrm>
          <a:custGeom>
            <a:avLst/>
            <a:gdLst>
              <a:gd name="T0" fmla="*/ 107 w 126"/>
              <a:gd name="T1" fmla="*/ 25 h 89"/>
              <a:gd name="T2" fmla="*/ 107 w 126"/>
              <a:gd name="T3" fmla="*/ 35 h 89"/>
              <a:gd name="T4" fmla="*/ 104 w 126"/>
              <a:gd name="T5" fmla="*/ 40 h 89"/>
              <a:gd name="T6" fmla="*/ 102 w 126"/>
              <a:gd name="T7" fmla="*/ 41 h 89"/>
              <a:gd name="T8" fmla="*/ 97 w 126"/>
              <a:gd name="T9" fmla="*/ 39 h 89"/>
              <a:gd name="T10" fmla="*/ 82 w 126"/>
              <a:gd name="T11" fmla="*/ 25 h 89"/>
              <a:gd name="T12" fmla="*/ 47 w 126"/>
              <a:gd name="T13" fmla="*/ 25 h 89"/>
              <a:gd name="T14" fmla="*/ 33 w 126"/>
              <a:gd name="T15" fmla="*/ 11 h 89"/>
              <a:gd name="T16" fmla="*/ 33 w 126"/>
              <a:gd name="T17" fmla="*/ 0 h 89"/>
              <a:gd name="T18" fmla="*/ 25 w 126"/>
              <a:gd name="T19" fmla="*/ 0 h 89"/>
              <a:gd name="T20" fmla="*/ 16 w 126"/>
              <a:gd name="T21" fmla="*/ 0 h 89"/>
              <a:gd name="T22" fmla="*/ 0 w 126"/>
              <a:gd name="T23" fmla="*/ 16 h 89"/>
              <a:gd name="T24" fmla="*/ 0 w 126"/>
              <a:gd name="T25" fmla="*/ 34 h 89"/>
              <a:gd name="T26" fmla="*/ 0 w 126"/>
              <a:gd name="T27" fmla="*/ 55 h 89"/>
              <a:gd name="T28" fmla="*/ 16 w 126"/>
              <a:gd name="T29" fmla="*/ 71 h 89"/>
              <a:gd name="T30" fmla="*/ 28 w 126"/>
              <a:gd name="T31" fmla="*/ 71 h 89"/>
              <a:gd name="T32" fmla="*/ 28 w 126"/>
              <a:gd name="T33" fmla="*/ 82 h 89"/>
              <a:gd name="T34" fmla="*/ 32 w 126"/>
              <a:gd name="T35" fmla="*/ 88 h 89"/>
              <a:gd name="T36" fmla="*/ 35 w 126"/>
              <a:gd name="T37" fmla="*/ 89 h 89"/>
              <a:gd name="T38" fmla="*/ 39 w 126"/>
              <a:gd name="T39" fmla="*/ 87 h 89"/>
              <a:gd name="T40" fmla="*/ 56 w 126"/>
              <a:gd name="T41" fmla="*/ 71 h 89"/>
              <a:gd name="T42" fmla="*/ 110 w 126"/>
              <a:gd name="T43" fmla="*/ 71 h 89"/>
              <a:gd name="T44" fmla="*/ 126 w 126"/>
              <a:gd name="T45" fmla="*/ 55 h 89"/>
              <a:gd name="T46" fmla="*/ 126 w 126"/>
              <a:gd name="T47" fmla="*/ 34 h 89"/>
              <a:gd name="T48" fmla="*/ 126 w 126"/>
              <a:gd name="T49" fmla="*/ 23 h 89"/>
              <a:gd name="T50" fmla="*/ 119 w 126"/>
              <a:gd name="T51" fmla="*/ 25 h 89"/>
              <a:gd name="T52" fmla="*/ 107 w 126"/>
              <a:gd name="T53" fmla="*/ 25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26" h="89">
                <a:moveTo>
                  <a:pt x="107" y="25"/>
                </a:moveTo>
                <a:cubicBezTo>
                  <a:pt x="107" y="35"/>
                  <a:pt x="107" y="35"/>
                  <a:pt x="107" y="35"/>
                </a:cubicBezTo>
                <a:cubicBezTo>
                  <a:pt x="107" y="37"/>
                  <a:pt x="106" y="39"/>
                  <a:pt x="104" y="40"/>
                </a:cubicBezTo>
                <a:cubicBezTo>
                  <a:pt x="103" y="40"/>
                  <a:pt x="102" y="41"/>
                  <a:pt x="102" y="41"/>
                </a:cubicBezTo>
                <a:cubicBezTo>
                  <a:pt x="100" y="41"/>
                  <a:pt x="99" y="40"/>
                  <a:pt x="97" y="39"/>
                </a:cubicBezTo>
                <a:cubicBezTo>
                  <a:pt x="82" y="25"/>
                  <a:pt x="82" y="25"/>
                  <a:pt x="82" y="25"/>
                </a:cubicBezTo>
                <a:cubicBezTo>
                  <a:pt x="47" y="25"/>
                  <a:pt x="47" y="25"/>
                  <a:pt x="47" y="25"/>
                </a:cubicBezTo>
                <a:cubicBezTo>
                  <a:pt x="39" y="25"/>
                  <a:pt x="33" y="18"/>
                  <a:pt x="33" y="11"/>
                </a:cubicBezTo>
                <a:cubicBezTo>
                  <a:pt x="33" y="0"/>
                  <a:pt x="33" y="0"/>
                  <a:pt x="33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8"/>
                  <a:pt x="0" y="16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64"/>
                  <a:pt x="7" y="71"/>
                  <a:pt x="16" y="71"/>
                </a:cubicBezTo>
                <a:cubicBezTo>
                  <a:pt x="28" y="71"/>
                  <a:pt x="28" y="71"/>
                  <a:pt x="28" y="71"/>
                </a:cubicBezTo>
                <a:cubicBezTo>
                  <a:pt x="28" y="82"/>
                  <a:pt x="28" y="82"/>
                  <a:pt x="28" y="82"/>
                </a:cubicBezTo>
                <a:cubicBezTo>
                  <a:pt x="28" y="85"/>
                  <a:pt x="30" y="87"/>
                  <a:pt x="32" y="88"/>
                </a:cubicBezTo>
                <a:cubicBezTo>
                  <a:pt x="33" y="89"/>
                  <a:pt x="34" y="89"/>
                  <a:pt x="35" y="89"/>
                </a:cubicBezTo>
                <a:cubicBezTo>
                  <a:pt x="36" y="89"/>
                  <a:pt x="38" y="88"/>
                  <a:pt x="39" y="87"/>
                </a:cubicBezTo>
                <a:cubicBezTo>
                  <a:pt x="56" y="71"/>
                  <a:pt x="56" y="71"/>
                  <a:pt x="56" y="71"/>
                </a:cubicBezTo>
                <a:cubicBezTo>
                  <a:pt x="110" y="71"/>
                  <a:pt x="110" y="71"/>
                  <a:pt x="110" y="71"/>
                </a:cubicBezTo>
                <a:cubicBezTo>
                  <a:pt x="119" y="71"/>
                  <a:pt x="126" y="64"/>
                  <a:pt x="126" y="55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6" y="23"/>
                  <a:pt x="126" y="23"/>
                  <a:pt x="126" y="23"/>
                </a:cubicBezTo>
                <a:cubicBezTo>
                  <a:pt x="124" y="24"/>
                  <a:pt x="121" y="25"/>
                  <a:pt x="119" y="25"/>
                </a:cubicBezTo>
                <a:lnTo>
                  <a:pt x="107" y="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latin typeface="Arial"/>
              <a:ea typeface="微软雅黑"/>
              <a:cs typeface="MiSans Medium" panose="00000600000000000000" charset="-122"/>
              <a:sym typeface="Arial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0F166BC2-F21E-7B5B-C7D1-1ADC2030A97C}"/>
              </a:ext>
            </a:extLst>
          </p:cNvPr>
          <p:cNvSpPr txBox="1"/>
          <p:nvPr/>
        </p:nvSpPr>
        <p:spPr>
          <a:xfrm>
            <a:off x="495388" y="6603998"/>
            <a:ext cx="765700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Stockholm Convention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European Chemicals Agency (ECHA)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US EPA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OECD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、環境部化學物質管理署；塑膠中心整理 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(2026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0B5ABBE-2B24-A141-7A5B-77C52B96F01A}"/>
              </a:ext>
            </a:extLst>
          </p:cNvPr>
          <p:cNvSpPr txBox="1">
            <a:spLocks/>
          </p:cNvSpPr>
          <p:nvPr/>
        </p:nvSpPr>
        <p:spPr>
          <a:xfrm>
            <a:off x="9822611" y="638553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1FF6DA9-008F-8B48-92A6-B652298478BF}" type="slidenum">
              <a:rPr lang="en-US" sz="1200" smtClean="0">
                <a:solidFill>
                  <a:schemeClr val="bg1">
                    <a:lumMod val="50000"/>
                  </a:schemeClr>
                </a:solidFill>
              </a:rPr>
              <a:pPr algn="r"/>
              <a:t>7</a:t>
            </a:fld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 19">
            <a:extLst>
              <a:ext uri="{FF2B5EF4-FFF2-40B4-BE49-F238E27FC236}">
                <a16:creationId xmlns:a16="http://schemas.microsoft.com/office/drawing/2014/main" id="{FF0983EC-5446-078B-55FC-BAC5A44924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19017BB0-6F34-40F5-A756-CD5CDC05D0D2}"/>
              </a:ext>
            </a:extLst>
          </p:cNvPr>
          <p:cNvSpPr/>
          <p:nvPr/>
        </p:nvSpPr>
        <p:spPr>
          <a:xfrm>
            <a:off x="713196" y="1467881"/>
            <a:ext cx="4961889" cy="1961119"/>
          </a:xfrm>
          <a:prstGeom prst="rect">
            <a:avLst/>
          </a:prstGeom>
          <a:solidFill>
            <a:schemeClr val="bg1"/>
          </a:solidFill>
          <a:ln w="28575">
            <a:solidFill>
              <a:srgbClr val="F36D2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TW" altLang="en-US" sz="2400" b="1">
                <a:solidFill>
                  <a:srgbClr val="F36D2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產品設計 </a:t>
            </a:r>
            <a:r>
              <a:rPr lang="en-US" altLang="zh-TW" sz="2000" b="1">
                <a:solidFill>
                  <a:srgbClr val="F36D2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(Product Design)</a:t>
            </a:r>
          </a:p>
          <a:p>
            <a:pPr algn="ctr"/>
            <a:endParaRPr lang="en-US" altLang="zh-TW" b="1">
              <a:solidFill>
                <a:srgbClr val="F36D2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zh-TW" altLang="en-US" b="1">
                <a:solidFill>
                  <a:srgbClr val="F36D2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en-US" altLang="zh-TW" b="1">
                <a:solidFill>
                  <a:srgbClr val="F36D2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•</a:t>
            </a:r>
            <a:r>
              <a:rPr lang="zh-TW" altLang="en-US" b="1">
                <a:solidFill>
                  <a:srgbClr val="F36D2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部分產品因法規限制或市場要求，可能評估減少  </a:t>
            </a:r>
            <a:endParaRPr lang="en-US" altLang="zh-TW" sz="1600"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或停止使用</a:t>
            </a:r>
            <a: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PFAS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材料。</a:t>
            </a:r>
          </a:p>
          <a:p>
            <a:pPr algn="just"/>
            <a:r>
              <a:rPr lang="zh-TW" altLang="en-US" b="1">
                <a:solidFill>
                  <a:srgbClr val="F36D2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en-US" altLang="zh-TW" b="1">
                <a:solidFill>
                  <a:srgbClr val="F36D2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•</a:t>
            </a:r>
            <a:r>
              <a:rPr lang="zh-TW" altLang="en-US" b="1">
                <a:solidFill>
                  <a:srgbClr val="F36D2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部分產品可能採用不含</a:t>
            </a:r>
            <a: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PFAS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的替代材料或配方。</a:t>
            </a:r>
            <a:endParaRPr lang="zh-TW" altLang="en-US" sz="160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7C6DA47-F487-47E3-BAA1-4BC17B129800}"/>
              </a:ext>
            </a:extLst>
          </p:cNvPr>
          <p:cNvSpPr/>
          <p:nvPr/>
        </p:nvSpPr>
        <p:spPr>
          <a:xfrm>
            <a:off x="6516917" y="1467881"/>
            <a:ext cx="4961889" cy="1961119"/>
          </a:xfrm>
          <a:prstGeom prst="rect">
            <a:avLst/>
          </a:prstGeom>
          <a:solidFill>
            <a:schemeClr val="bg1"/>
          </a:solidFill>
          <a:ln w="28575">
            <a:solidFill>
              <a:srgbClr val="068F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　原料管理</a:t>
            </a:r>
            <a:r>
              <a:rPr lang="zh-TW" altLang="en-US" sz="2000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000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(Material Management)</a:t>
            </a:r>
          </a:p>
          <a:p>
            <a:pPr algn="ctr"/>
            <a:endParaRPr lang="en-US" altLang="zh-TW" b="1">
              <a:solidFill>
                <a:srgbClr val="068F8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zh-TW" altLang="en-US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</a:t>
            </a:r>
            <a:r>
              <a:rPr lang="en-US" altLang="zh-TW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•  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建立產品或原物料</a:t>
            </a:r>
            <a: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PFAS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資訊清單</a:t>
            </a:r>
            <a: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(Inventory)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1600"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zh-TW" altLang="en-US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</a:t>
            </a:r>
            <a:r>
              <a:rPr lang="en-US" altLang="zh-TW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• 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蒐集</a:t>
            </a:r>
            <a: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SDS(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安全資料表</a:t>
            </a:r>
            <a: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CAS No.(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化學文摘社登</a:t>
            </a:r>
            <a:b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錄號碼</a:t>
            </a:r>
            <a: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等化學物質資訊。</a:t>
            </a:r>
            <a:endParaRPr lang="zh-TW" altLang="en-US" sz="160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5ABCC5B-4C84-4005-86A7-ECD922A0610D}"/>
              </a:ext>
            </a:extLst>
          </p:cNvPr>
          <p:cNvSpPr/>
          <p:nvPr/>
        </p:nvSpPr>
        <p:spPr>
          <a:xfrm>
            <a:off x="713197" y="3801143"/>
            <a:ext cx="4961888" cy="1961118"/>
          </a:xfrm>
          <a:prstGeom prst="rect">
            <a:avLst/>
          </a:prstGeom>
          <a:solidFill>
            <a:schemeClr val="bg1"/>
          </a:solidFill>
          <a:ln w="28575">
            <a:solidFill>
              <a:srgbClr val="3075B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TW" altLang="en-US" sz="2400" b="1">
                <a:solidFill>
                  <a:srgbClr val="3075B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供應鏈管理 </a:t>
            </a:r>
            <a:r>
              <a:rPr lang="en-US" altLang="zh-TW" b="1">
                <a:solidFill>
                  <a:srgbClr val="3075B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(Supply Chain)</a:t>
            </a:r>
          </a:p>
          <a:p>
            <a:pPr algn="ctr"/>
            <a:endParaRPr lang="en-US" altLang="zh-TW"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en-US" altLang="zh-TW" b="1">
                <a:solidFill>
                  <a:srgbClr val="3075B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•</a:t>
            </a:r>
            <a:r>
              <a:rPr lang="zh-TW" altLang="en-US" b="1">
                <a:solidFill>
                  <a:srgbClr val="3075B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部分企業或客戶可能要求供應商提供</a:t>
            </a:r>
            <a: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PFAS-Free</a:t>
            </a:r>
            <a:b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</a:t>
            </a:r>
            <a: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Declaration(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無</a:t>
            </a:r>
            <a: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PFAS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聲明</a:t>
            </a:r>
            <a: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pPr algn="just"/>
            <a:r>
              <a:rPr lang="zh-TW" altLang="en-US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en-US" altLang="zh-TW" b="1">
                <a:solidFill>
                  <a:srgbClr val="3075B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•</a:t>
            </a:r>
            <a:r>
              <a:rPr lang="zh-TW" altLang="en-US" b="1">
                <a:solidFill>
                  <a:srgbClr val="3075B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部分企業或客戶可能要求提供第三方</a:t>
            </a:r>
            <a: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PFAS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檢測</a:t>
            </a:r>
            <a:endParaRPr lang="en-US" altLang="zh-TW" sz="1600"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報告。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C7665AB-E478-4B46-BB1D-22534950509B}"/>
              </a:ext>
            </a:extLst>
          </p:cNvPr>
          <p:cNvSpPr/>
          <p:nvPr/>
        </p:nvSpPr>
        <p:spPr>
          <a:xfrm>
            <a:off x="6516917" y="3801142"/>
            <a:ext cx="4961889" cy="1961118"/>
          </a:xfrm>
          <a:prstGeom prst="rect">
            <a:avLst/>
          </a:prstGeom>
          <a:solidFill>
            <a:schemeClr val="bg1"/>
          </a:solidFill>
          <a:ln w="28575">
            <a:solidFill>
              <a:srgbClr val="F3AA1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　　　</a:t>
            </a:r>
            <a:r>
              <a:rPr lang="zh-TW" altLang="en-US" sz="2400" b="1">
                <a:solidFill>
                  <a:srgbClr val="F3AA1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出口要求</a:t>
            </a:r>
            <a:r>
              <a:rPr lang="en-US" altLang="zh-TW" sz="2000" b="1">
                <a:solidFill>
                  <a:srgbClr val="F3AA1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(Export Compliance)</a:t>
            </a:r>
          </a:p>
          <a:p>
            <a:endParaRPr lang="en-US" altLang="zh-TW" sz="1600"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zh-TW" altLang="en-US" b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en-US" altLang="zh-TW" b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•</a:t>
            </a:r>
            <a:r>
              <a:rPr lang="zh-TW" altLang="en-US" b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出口產品須符合目的地市場之</a:t>
            </a:r>
            <a: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PFAS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相關法規及客</a:t>
            </a:r>
            <a:b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戶要求。</a:t>
            </a:r>
          </a:p>
          <a:p>
            <a:r>
              <a:rPr lang="zh-TW" altLang="en-US" b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en-US" altLang="zh-TW" b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• 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部分客戶可能要求提供</a:t>
            </a:r>
            <a: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OEKO-TEX®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endParaRPr lang="en-US" altLang="zh-TW" sz="1600"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</a:t>
            </a:r>
            <a:r>
              <a:rPr lang="en-US" altLang="zh-TW" sz="1600" b="1" err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bluesign</a:t>
            </a:r>
            <a:r>
              <a:rPr lang="en-US" altLang="zh-TW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®</a:t>
            </a:r>
            <a:r>
              <a:rPr lang="zh-TW" altLang="en-US"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等驗證或符合性文件。</a:t>
            </a:r>
            <a:endParaRPr lang="zh-TW" altLang="en-US" sz="1600"/>
          </a:p>
        </p:txBody>
      </p:sp>
      <p:sp>
        <p:nvSpPr>
          <p:cNvPr id="9" name="图形">
            <a:extLst>
              <a:ext uri="{FF2B5EF4-FFF2-40B4-BE49-F238E27FC236}">
                <a16:creationId xmlns:a16="http://schemas.microsoft.com/office/drawing/2014/main" id="{D2E4D835-F9DA-C898-0533-DD6346AEBFB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645587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600" b="1">
                <a:solidFill>
                  <a:srgbClr val="343B53"/>
                </a:solidFill>
                <a:latin typeface="Arial"/>
                <a:ea typeface="微软雅黑"/>
                <a:cs typeface="MiSans Medium" panose="00000600000000000000" charset="-122"/>
              </a:defRPr>
            </a:lvl1pPr>
          </a:lstStyle>
          <a:p>
            <a:pPr algn="ctr"/>
            <a:r>
              <a:rPr lang="en-US" altLang="zh-TW" sz="3200"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rPr>
              <a:t>PFAS</a:t>
            </a:r>
            <a:r>
              <a:rPr lang="zh-TW" altLang="en-US" sz="3200"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rPr>
              <a:t>法規對企業的影響</a:t>
            </a:r>
            <a:endParaRPr lang="zh-CN" altLang="en-US" sz="3200"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6BB3C50F-1E42-FEF0-FA23-943EF2B8A9D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066122" y="2709114"/>
            <a:ext cx="2011493" cy="2053990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8BA33224-1B16-533B-BB7C-D4189E46EC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105" y="1620972"/>
            <a:ext cx="558737" cy="624044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E7D1AA06-D366-8B34-427B-ADB238D87D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104" y="3961002"/>
            <a:ext cx="728671" cy="531501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55EC623B-BA55-F217-2722-BB7B98F3D3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4627" y="1633758"/>
            <a:ext cx="451253" cy="587996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id="{9DE1A292-A4B0-6C6B-81BE-7FC311EECD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5880" y="3961002"/>
            <a:ext cx="521187" cy="610766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343DF956-ADFB-B1C6-736D-08BC20B30997}"/>
              </a:ext>
            </a:extLst>
          </p:cNvPr>
          <p:cNvSpPr txBox="1"/>
          <p:nvPr/>
        </p:nvSpPr>
        <p:spPr>
          <a:xfrm>
            <a:off x="495388" y="6603998"/>
            <a:ext cx="765700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Stockholm Convention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European Chemicals Agency (ECHA)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US EPA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OECD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、環境部化學物質管理署；塑膠中心整理 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(2026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65C3CFC4-DE3C-E5CE-87BC-4CA5F5780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>
            <a:extLst>
              <a:ext uri="{FF2B5EF4-FFF2-40B4-BE49-F238E27FC236}">
                <a16:creationId xmlns:a16="http://schemas.microsoft.com/office/drawing/2014/main" id="{FDFDC47E-754C-4D24-A734-90C706F19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橢圓 22">
            <a:extLst>
              <a:ext uri="{FF2B5EF4-FFF2-40B4-BE49-F238E27FC236}">
                <a16:creationId xmlns:a16="http://schemas.microsoft.com/office/drawing/2014/main" id="{CDB12F56-DE8A-41A1-AF1C-28472B791A02}"/>
              </a:ext>
            </a:extLst>
          </p:cNvPr>
          <p:cNvSpPr/>
          <p:nvPr/>
        </p:nvSpPr>
        <p:spPr>
          <a:xfrm>
            <a:off x="5678004" y="3429000"/>
            <a:ext cx="847573" cy="847573"/>
          </a:xfrm>
          <a:prstGeom prst="ellipse">
            <a:avLst/>
          </a:prstGeom>
          <a:noFill/>
          <a:ln>
            <a:solidFill>
              <a:srgbClr val="8C8E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橢圓 23">
            <a:extLst>
              <a:ext uri="{FF2B5EF4-FFF2-40B4-BE49-F238E27FC236}">
                <a16:creationId xmlns:a16="http://schemas.microsoft.com/office/drawing/2014/main" id="{2A89C150-B1AC-406C-81CA-2A074FEB28F9}"/>
              </a:ext>
            </a:extLst>
          </p:cNvPr>
          <p:cNvSpPr/>
          <p:nvPr/>
        </p:nvSpPr>
        <p:spPr>
          <a:xfrm>
            <a:off x="5292844" y="3009087"/>
            <a:ext cx="1606312" cy="1606312"/>
          </a:xfrm>
          <a:prstGeom prst="ellipse">
            <a:avLst/>
          </a:prstGeom>
          <a:noFill/>
          <a:ln>
            <a:solidFill>
              <a:srgbClr val="8C8E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E7E2EA7-C3E0-4B18-A20A-A3751DCF8DEF}"/>
              </a:ext>
            </a:extLst>
          </p:cNvPr>
          <p:cNvSpPr/>
          <p:nvPr/>
        </p:nvSpPr>
        <p:spPr>
          <a:xfrm>
            <a:off x="505807" y="1697140"/>
            <a:ext cx="5414226" cy="1948219"/>
          </a:xfrm>
          <a:prstGeom prst="rect">
            <a:avLst/>
          </a:prstGeom>
          <a:solidFill>
            <a:srgbClr val="EFF3F6"/>
          </a:solidFill>
          <a:ln w="28575">
            <a:solidFill>
              <a:srgbClr val="F36D2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　  </a:t>
            </a:r>
            <a:r>
              <a:rPr lang="zh-TW" altLang="en-US" sz="2800" b="1" dirty="0">
                <a:solidFill>
                  <a:srgbClr val="F36D2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重點一：管理範圍擴大</a:t>
            </a:r>
            <a:endParaRPr lang="en-US" altLang="zh-TW" sz="2800" b="1" dirty="0">
              <a:solidFill>
                <a:srgbClr val="F36D2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en-US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PFAS</a:t>
            </a: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管理範圍由特定物質逐步擴展至更</a:t>
            </a:r>
            <a:br>
              <a:rPr lang="en-US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多</a:t>
            </a:r>
            <a:r>
              <a:rPr lang="en-US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PFAS</a:t>
            </a: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物質，部分國家及地區已採用</a:t>
            </a:r>
            <a:br>
              <a:rPr lang="en-US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</a:t>
            </a:r>
            <a:r>
              <a:rPr lang="en-US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PFAS</a:t>
            </a: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家族管理</a:t>
            </a:r>
            <a:r>
              <a:rPr lang="en-US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(Family Approach)</a:t>
            </a: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方式。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41A6FA30-170F-4BC9-94BE-B21B5E9777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613" y="1869528"/>
            <a:ext cx="751954" cy="759953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DE395E03-FCD6-479E-B843-A4E7CAFF61B1}"/>
              </a:ext>
            </a:extLst>
          </p:cNvPr>
          <p:cNvSpPr/>
          <p:nvPr/>
        </p:nvSpPr>
        <p:spPr>
          <a:xfrm>
            <a:off x="505807" y="4059920"/>
            <a:ext cx="5414226" cy="1919461"/>
          </a:xfrm>
          <a:prstGeom prst="rect">
            <a:avLst/>
          </a:prstGeom>
          <a:solidFill>
            <a:srgbClr val="EFF3F6"/>
          </a:solidFill>
          <a:ln w="28575">
            <a:solidFill>
              <a:srgbClr val="3075B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　  </a:t>
            </a:r>
            <a:r>
              <a:rPr lang="zh-TW" altLang="en-US" sz="2800" b="1">
                <a:solidFill>
                  <a:srgbClr val="3075B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重點三：供應鏈資訊要求</a:t>
            </a:r>
            <a:endParaRPr lang="en-US" altLang="zh-TW" sz="2800" b="1">
              <a:solidFill>
                <a:srgbClr val="3075B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zh-TW" altLang="en-US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　　  部分出口市場及國際買主可能要求提供</a:t>
            </a:r>
            <a:br>
              <a:rPr lang="en-US" altLang="zh-TW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</a:t>
            </a:r>
            <a:r>
              <a:rPr lang="en-US" altLang="zh-TW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PFAS</a:t>
            </a:r>
            <a:r>
              <a:rPr lang="zh-TW" altLang="en-US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相關符合性文件或</a:t>
            </a:r>
            <a:r>
              <a:rPr lang="en-US" altLang="zh-TW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PFAS-Free</a:t>
            </a:r>
            <a:r>
              <a:rPr lang="zh-TW" altLang="en-US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聲明。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4F0D974C-D3E0-4183-AAC6-A4F0C1F90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53475" y="4217000"/>
            <a:ext cx="703092" cy="703092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C5B68B42-7B48-4188-BBE3-E91245B0EDA4}"/>
              </a:ext>
            </a:extLst>
          </p:cNvPr>
          <p:cNvSpPr/>
          <p:nvPr/>
        </p:nvSpPr>
        <p:spPr>
          <a:xfrm>
            <a:off x="6264954" y="1697140"/>
            <a:ext cx="5414226" cy="1948219"/>
          </a:xfrm>
          <a:prstGeom prst="rect">
            <a:avLst/>
          </a:prstGeom>
          <a:solidFill>
            <a:srgbClr val="EFF3F6"/>
          </a:solidFill>
          <a:ln w="28575">
            <a:solidFill>
              <a:srgbClr val="068F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　  </a:t>
            </a:r>
            <a:r>
              <a:rPr lang="zh-TW" altLang="en-US" sz="2800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重點二：產品管理增加</a:t>
            </a:r>
            <a:endParaRPr lang="en-US" altLang="zh-TW" sz="2800" b="1">
              <a:solidFill>
                <a:srgbClr val="068F8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zh-TW" altLang="en-US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歐美近年持續擴大</a:t>
            </a:r>
            <a:r>
              <a:rPr lang="en-US" altLang="zh-TW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PFAS</a:t>
            </a:r>
            <a:r>
              <a:rPr lang="zh-TW" altLang="en-US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管理範圍，涵蓋</a:t>
            </a:r>
            <a:br>
              <a:rPr lang="en-US" altLang="zh-TW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化學物質、產品及特定用途管理。</a:t>
            </a:r>
            <a:endParaRPr lang="zh-TW" altLang="en-US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58BB2DB9-02C9-4E5E-85F9-0AC4FFF389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5840" y="1832849"/>
            <a:ext cx="796632" cy="796632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FB77B9FF-C278-474A-B5A3-B6B2CED82AC3}"/>
              </a:ext>
            </a:extLst>
          </p:cNvPr>
          <p:cNvSpPr/>
          <p:nvPr/>
        </p:nvSpPr>
        <p:spPr>
          <a:xfrm>
            <a:off x="6250393" y="4031162"/>
            <a:ext cx="5435797" cy="1948219"/>
          </a:xfrm>
          <a:prstGeom prst="rect">
            <a:avLst/>
          </a:prstGeom>
          <a:solidFill>
            <a:srgbClr val="EFF3F6"/>
          </a:solidFill>
          <a:ln w="28575">
            <a:solidFill>
              <a:srgbClr val="F3AA1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　  </a:t>
            </a:r>
            <a:r>
              <a:rPr lang="zh-TW" altLang="en-US" sz="2800" b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重點四：企業管理面向</a:t>
            </a:r>
            <a:br>
              <a:rPr lang="en-US" altLang="zh-TW" sz="2800" b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　　　  企業管理內容可包括</a:t>
            </a:r>
            <a:r>
              <a:rPr lang="en-US" altLang="zh-TW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PFAS</a:t>
            </a:r>
            <a:r>
              <a:rPr lang="zh-TW" altLang="en-US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盤查、供應鏈資</a:t>
            </a:r>
            <a:endParaRPr lang="en-US" altLang="zh-TW"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訊管理、替代材料評估及法規追蹤。</a:t>
            </a:r>
            <a:endParaRPr lang="zh-TW" altLang="en-US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68C4E725-B437-4EDD-ACBA-6D6CD20B8D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2908" y="4276572"/>
            <a:ext cx="686978" cy="680733"/>
          </a:xfrm>
          <a:prstGeom prst="rect">
            <a:avLst/>
          </a:prstGeom>
        </p:spPr>
      </p:pic>
      <p:cxnSp>
        <p:nvCxnSpPr>
          <p:cNvPr id="16" name="直線接點 15">
            <a:extLst>
              <a:ext uri="{FF2B5EF4-FFF2-40B4-BE49-F238E27FC236}">
                <a16:creationId xmlns:a16="http://schemas.microsoft.com/office/drawing/2014/main" id="{ED35DF7C-5107-414D-9BCB-FB04EBCCC780}"/>
              </a:ext>
            </a:extLst>
          </p:cNvPr>
          <p:cNvCxnSpPr/>
          <p:nvPr/>
        </p:nvCxnSpPr>
        <p:spPr>
          <a:xfrm>
            <a:off x="5120640" y="3856383"/>
            <a:ext cx="1987826" cy="0"/>
          </a:xfrm>
          <a:prstGeom prst="line">
            <a:avLst/>
          </a:prstGeom>
          <a:ln w="28575">
            <a:solidFill>
              <a:srgbClr val="1633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線接點 19">
            <a:extLst>
              <a:ext uri="{FF2B5EF4-FFF2-40B4-BE49-F238E27FC236}">
                <a16:creationId xmlns:a16="http://schemas.microsoft.com/office/drawing/2014/main" id="{19A6948D-42EA-4AFD-9201-A6E18D25CF27}"/>
              </a:ext>
            </a:extLst>
          </p:cNvPr>
          <p:cNvCxnSpPr/>
          <p:nvPr/>
        </p:nvCxnSpPr>
        <p:spPr>
          <a:xfrm>
            <a:off x="6096000" y="2785062"/>
            <a:ext cx="0" cy="2041380"/>
          </a:xfrm>
          <a:prstGeom prst="line">
            <a:avLst/>
          </a:prstGeom>
          <a:ln>
            <a:solidFill>
              <a:srgbClr val="1633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橢圓 21">
            <a:extLst>
              <a:ext uri="{FF2B5EF4-FFF2-40B4-BE49-F238E27FC236}">
                <a16:creationId xmlns:a16="http://schemas.microsoft.com/office/drawing/2014/main" id="{318D81C6-D255-4B4A-BB8A-44AA7B6AD93C}"/>
              </a:ext>
            </a:extLst>
          </p:cNvPr>
          <p:cNvSpPr/>
          <p:nvPr/>
        </p:nvSpPr>
        <p:spPr>
          <a:xfrm>
            <a:off x="5885279" y="3636275"/>
            <a:ext cx="421441" cy="421441"/>
          </a:xfrm>
          <a:prstGeom prst="ellipse">
            <a:avLst/>
          </a:prstGeom>
          <a:noFill/>
          <a:ln>
            <a:solidFill>
              <a:srgbClr val="8C8E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TextBox 28">
            <a:extLst>
              <a:ext uri="{FF2B5EF4-FFF2-40B4-BE49-F238E27FC236}">
                <a16:creationId xmlns:a16="http://schemas.microsoft.com/office/drawing/2014/main" id="{360D69A5-AC91-454C-836A-3593AA5B6961}"/>
              </a:ext>
            </a:extLst>
          </p:cNvPr>
          <p:cNvSpPr txBox="1"/>
          <p:nvPr/>
        </p:nvSpPr>
        <p:spPr>
          <a:xfrm>
            <a:off x="0" y="571501"/>
            <a:ext cx="1217295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zh-TW" altLang="en-US" sz="3600" b="1">
                <a:solidFill>
                  <a:srgbClr val="0F172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四大重點總結</a:t>
            </a:r>
            <a:endParaRPr sz="3600" b="1" i="0" u="none">
              <a:solidFill>
                <a:srgbClr val="0F172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826F344B-4DB0-C746-6531-80880E312673}"/>
              </a:ext>
            </a:extLst>
          </p:cNvPr>
          <p:cNvSpPr txBox="1"/>
          <p:nvPr/>
        </p:nvSpPr>
        <p:spPr>
          <a:xfrm>
            <a:off x="495388" y="6603998"/>
            <a:ext cx="765700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Stockholm Convention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European Chemicals Agency (ECHA)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US EPA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OECD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、環境部化學物質管理署；塑膠中心整理 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(2026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8A263123-4225-A603-C415-5CC9BF03B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9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圖片 78">
            <a:extLst>
              <a:ext uri="{FF2B5EF4-FFF2-40B4-BE49-F238E27FC236}">
                <a16:creationId xmlns:a16="http://schemas.microsoft.com/office/drawing/2014/main" id="{B84B6F26-2C40-E89B-E4E9-1FB0D81C630D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1" name="图形"/>
          <p:cNvGrpSpPr/>
          <p:nvPr/>
        </p:nvGrpSpPr>
        <p:grpSpPr>
          <a:xfrm>
            <a:off x="857250" y="1469936"/>
            <a:ext cx="10276205" cy="2401570"/>
            <a:chOff x="1350" y="2956"/>
            <a:chExt cx="16183" cy="3782"/>
          </a:xfrm>
        </p:grpSpPr>
        <p:sp>
          <p:nvSpPr>
            <p:cNvPr id="4" name="图形"/>
            <p:cNvSpPr/>
            <p:nvPr>
              <p:custDataLst>
                <p:tags r:id="rId16"/>
              </p:custDataLst>
            </p:nvPr>
          </p:nvSpPr>
          <p:spPr>
            <a:xfrm>
              <a:off x="1350" y="3716"/>
              <a:ext cx="5021" cy="2188"/>
            </a:xfrm>
            <a:prstGeom prst="roundRect">
              <a:avLst>
                <a:gd name="adj" fmla="val 6649"/>
              </a:avLst>
            </a:prstGeom>
            <a:noFill/>
            <a:ln w="25400">
              <a:solidFill>
                <a:srgbClr val="068F8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cs typeface="MiSans Medium" panose="00000600000000000000" charset="-122"/>
                <a:sym typeface="Arial"/>
              </a:endParaRPr>
            </a:p>
          </p:txBody>
        </p:sp>
        <p:sp>
          <p:nvSpPr>
            <p:cNvPr id="12" name="图形"/>
            <p:cNvSpPr/>
            <p:nvPr>
              <p:custDataLst>
                <p:tags r:id="rId17"/>
              </p:custDataLst>
            </p:nvPr>
          </p:nvSpPr>
          <p:spPr>
            <a:xfrm>
              <a:off x="1350" y="2956"/>
              <a:ext cx="5021" cy="675"/>
            </a:xfrm>
            <a:prstGeom prst="roundRect">
              <a:avLst>
                <a:gd name="adj" fmla="val 10405"/>
              </a:avLst>
            </a:prstGeom>
            <a:solidFill>
              <a:srgbClr val="068F88"/>
            </a:solidFill>
            <a:ln>
              <a:solidFill>
                <a:srgbClr val="068F8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cs typeface="MiSans Medium" panose="00000600000000000000" charset="-122"/>
                <a:sym typeface="Arial"/>
              </a:endParaRPr>
            </a:p>
          </p:txBody>
        </p:sp>
        <p:sp>
          <p:nvSpPr>
            <p:cNvPr id="13" name="图形"/>
            <p:cNvSpPr/>
            <p:nvPr>
              <p:custDataLst>
                <p:tags r:id="rId18"/>
              </p:custDataLst>
            </p:nvPr>
          </p:nvSpPr>
          <p:spPr>
            <a:xfrm rot="5400000">
              <a:off x="3558" y="6053"/>
              <a:ext cx="604" cy="765"/>
            </a:xfrm>
            <a:prstGeom prst="chevron">
              <a:avLst/>
            </a:prstGeom>
            <a:solidFill>
              <a:srgbClr val="068F88"/>
            </a:solidFill>
            <a:ln>
              <a:solidFill>
                <a:srgbClr val="068F8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cs typeface="MiSans Medium" panose="00000600000000000000" charset="-122"/>
                <a:sym typeface="Arial"/>
              </a:endParaRPr>
            </a:p>
          </p:txBody>
        </p:sp>
        <p:sp>
          <p:nvSpPr>
            <p:cNvPr id="16" name="图形"/>
            <p:cNvSpPr/>
            <p:nvPr>
              <p:custDataLst>
                <p:tags r:id="rId19"/>
              </p:custDataLst>
            </p:nvPr>
          </p:nvSpPr>
          <p:spPr>
            <a:xfrm>
              <a:off x="6952" y="3716"/>
              <a:ext cx="5021" cy="2188"/>
            </a:xfrm>
            <a:prstGeom prst="roundRect">
              <a:avLst>
                <a:gd name="adj" fmla="val 6649"/>
              </a:avLst>
            </a:prstGeom>
            <a:noFill/>
            <a:ln w="25400">
              <a:solidFill>
                <a:srgbClr val="343B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cs typeface="MiSans Medium" panose="00000600000000000000" charset="-122"/>
                <a:sym typeface="Arial"/>
              </a:endParaRPr>
            </a:p>
          </p:txBody>
        </p:sp>
        <p:sp>
          <p:nvSpPr>
            <p:cNvPr id="17" name="图形"/>
            <p:cNvSpPr/>
            <p:nvPr>
              <p:custDataLst>
                <p:tags r:id="rId20"/>
              </p:custDataLst>
            </p:nvPr>
          </p:nvSpPr>
          <p:spPr>
            <a:xfrm>
              <a:off x="6952" y="2956"/>
              <a:ext cx="5021" cy="675"/>
            </a:xfrm>
            <a:prstGeom prst="roundRect">
              <a:avLst>
                <a:gd name="adj" fmla="val 10405"/>
              </a:avLst>
            </a:prstGeom>
            <a:solidFill>
              <a:srgbClr val="343B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cs typeface="MiSans Medium" panose="00000600000000000000" charset="-122"/>
                <a:sym typeface="Arial"/>
              </a:endParaRPr>
            </a:p>
          </p:txBody>
        </p:sp>
        <p:sp>
          <p:nvSpPr>
            <p:cNvPr id="18" name="图形"/>
            <p:cNvSpPr/>
            <p:nvPr>
              <p:custDataLst>
                <p:tags r:id="rId21"/>
              </p:custDataLst>
            </p:nvPr>
          </p:nvSpPr>
          <p:spPr>
            <a:xfrm rot="5400000">
              <a:off x="9147" y="6053"/>
              <a:ext cx="604" cy="765"/>
            </a:xfrm>
            <a:prstGeom prst="chevron">
              <a:avLst/>
            </a:prstGeom>
            <a:solidFill>
              <a:srgbClr val="343B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cs typeface="MiSans Medium" panose="00000600000000000000" charset="-122"/>
                <a:sym typeface="Arial"/>
              </a:endParaRPr>
            </a:p>
          </p:txBody>
        </p:sp>
        <p:sp>
          <p:nvSpPr>
            <p:cNvPr id="20" name="图形"/>
            <p:cNvSpPr/>
            <p:nvPr>
              <p:custDataLst>
                <p:tags r:id="rId22"/>
              </p:custDataLst>
            </p:nvPr>
          </p:nvSpPr>
          <p:spPr>
            <a:xfrm>
              <a:off x="12554" y="3716"/>
              <a:ext cx="4979" cy="2188"/>
            </a:xfrm>
            <a:prstGeom prst="roundRect">
              <a:avLst>
                <a:gd name="adj" fmla="val 6649"/>
              </a:avLst>
            </a:prstGeom>
            <a:noFill/>
            <a:ln w="25400">
              <a:solidFill>
                <a:srgbClr val="068F8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cs typeface="MiSans Medium" panose="00000600000000000000" charset="-122"/>
                <a:sym typeface="Arial"/>
              </a:endParaRPr>
            </a:p>
          </p:txBody>
        </p:sp>
        <p:sp>
          <p:nvSpPr>
            <p:cNvPr id="21" name="图形"/>
            <p:cNvSpPr/>
            <p:nvPr>
              <p:custDataLst>
                <p:tags r:id="rId23"/>
              </p:custDataLst>
            </p:nvPr>
          </p:nvSpPr>
          <p:spPr>
            <a:xfrm>
              <a:off x="12554" y="2956"/>
              <a:ext cx="4979" cy="675"/>
            </a:xfrm>
            <a:prstGeom prst="roundRect">
              <a:avLst>
                <a:gd name="adj" fmla="val 10405"/>
              </a:avLst>
            </a:prstGeom>
            <a:solidFill>
              <a:srgbClr val="068F88"/>
            </a:solidFill>
            <a:ln>
              <a:solidFill>
                <a:srgbClr val="068F8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cs typeface="MiSans Medium" panose="00000600000000000000" charset="-122"/>
                <a:sym typeface="Arial"/>
              </a:endParaRPr>
            </a:p>
          </p:txBody>
        </p:sp>
        <p:sp>
          <p:nvSpPr>
            <p:cNvPr id="5" name="图形"/>
            <p:cNvSpPr/>
            <p:nvPr>
              <p:custDataLst>
                <p:tags r:id="rId24"/>
              </p:custDataLst>
            </p:nvPr>
          </p:nvSpPr>
          <p:spPr>
            <a:xfrm rot="5400000">
              <a:off x="14741" y="6053"/>
              <a:ext cx="604" cy="765"/>
            </a:xfrm>
            <a:prstGeom prst="chevron">
              <a:avLst/>
            </a:prstGeom>
            <a:solidFill>
              <a:srgbClr val="068F88"/>
            </a:solidFill>
            <a:ln>
              <a:solidFill>
                <a:srgbClr val="068F8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cs typeface="MiSans Medium" panose="00000600000000000000" charset="-122"/>
                <a:sym typeface="Arial"/>
              </a:endParaRPr>
            </a:p>
          </p:txBody>
        </p:sp>
        <p:sp>
          <p:nvSpPr>
            <p:cNvPr id="23" name="图形"/>
            <p:cNvSpPr txBox="1"/>
            <p:nvPr>
              <p:custDataLst>
                <p:tags r:id="rId25"/>
              </p:custDataLst>
            </p:nvPr>
          </p:nvSpPr>
          <p:spPr>
            <a:xfrm>
              <a:off x="1474" y="3002"/>
              <a:ext cx="4588" cy="582"/>
            </a:xfrm>
            <a:prstGeom prst="rect">
              <a:avLst/>
            </a:prstGeom>
            <a:noFill/>
            <a:ln>
              <a:solidFill>
                <a:srgbClr val="068F88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Q1:</a:t>
              </a:r>
              <a:r>
                <a:rPr lang="en-US" altLang="zh-CN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PFAS</a:t>
              </a:r>
              <a:r>
                <a:rPr lang="zh-CN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是否全面立刻禁用</a:t>
              </a:r>
              <a:r>
                <a:rPr lang="zh-TW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？</a:t>
              </a:r>
              <a:endParaRPr lang="zh-CN" altLang="en-US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endParaRPr>
            </a:p>
          </p:txBody>
        </p:sp>
        <p:sp>
          <p:nvSpPr>
            <p:cNvPr id="24" name="图形"/>
            <p:cNvSpPr txBox="1"/>
            <p:nvPr>
              <p:custDataLst>
                <p:tags r:id="rId26"/>
              </p:custDataLst>
            </p:nvPr>
          </p:nvSpPr>
          <p:spPr>
            <a:xfrm>
              <a:off x="6972" y="2998"/>
              <a:ext cx="5034" cy="5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Q2:</a:t>
              </a:r>
              <a:r>
                <a:rPr lang="zh-CN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是否所有</a:t>
              </a:r>
              <a:r>
                <a:rPr lang="en-US" altLang="zh-CN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PFAS</a:t>
              </a:r>
              <a:r>
                <a:rPr lang="zh-TW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物質</a:t>
              </a:r>
              <a:r>
                <a:rPr lang="zh-CN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都受限制？</a:t>
              </a:r>
            </a:p>
          </p:txBody>
        </p:sp>
        <p:sp>
          <p:nvSpPr>
            <p:cNvPr id="25" name="图形"/>
            <p:cNvSpPr txBox="1"/>
            <p:nvPr>
              <p:custDataLst>
                <p:tags r:id="rId27"/>
              </p:custDataLst>
            </p:nvPr>
          </p:nvSpPr>
          <p:spPr>
            <a:xfrm>
              <a:off x="12554" y="3021"/>
              <a:ext cx="4979" cy="582"/>
            </a:xfrm>
            <a:prstGeom prst="rect">
              <a:avLst/>
            </a:prstGeom>
            <a:noFill/>
            <a:ln>
              <a:solidFill>
                <a:srgbClr val="068F88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Q3:</a:t>
              </a:r>
              <a:r>
                <a:rPr lang="zh-TW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產品一定要做</a:t>
              </a:r>
              <a:r>
                <a:rPr lang="en-US" altLang="zh-TW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PFAS</a:t>
              </a:r>
              <a:r>
                <a:rPr lang="zh-TW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檢測嗎？</a:t>
              </a:r>
              <a:endParaRPr lang="zh-CN" altLang="en-US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endParaRPr>
            </a:p>
          </p:txBody>
        </p:sp>
        <p:sp>
          <p:nvSpPr>
            <p:cNvPr id="27" name="图形"/>
            <p:cNvSpPr txBox="1"/>
            <p:nvPr>
              <p:custDataLst>
                <p:tags r:id="rId28"/>
              </p:custDataLst>
            </p:nvPr>
          </p:nvSpPr>
          <p:spPr>
            <a:xfrm>
              <a:off x="1559" y="3795"/>
              <a:ext cx="4621" cy="16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TW" b="1">
                  <a:solidFill>
                    <a:srgbClr val="068F88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A:</a:t>
              </a:r>
              <a:r>
                <a:rPr lang="zh-TW" altLang="en-US" sz="1200" b="1"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否。目前各國多採分階段管理，部分</a:t>
              </a:r>
              <a:r>
                <a:rPr lang="en-US" altLang="zh-TW" sz="1200" b="1"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PFAS</a:t>
              </a:r>
              <a:r>
                <a:rPr lang="zh-TW" altLang="en-US" sz="1200" b="1"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設有特定用途豁免或緩衝期；部分國家及地區持續擴大</a:t>
              </a:r>
              <a:r>
                <a:rPr lang="en-US" altLang="zh-TW" sz="1200" b="1"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PFAS</a:t>
              </a:r>
              <a:r>
                <a:rPr lang="zh-TW" altLang="en-US" sz="1200" b="1"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管理範圍</a:t>
              </a:r>
              <a:r>
                <a:rPr lang="zh-TW" altLang="en-US" sz="12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。</a:t>
              </a:r>
              <a:endParaRPr lang="zh-CN" altLang="en-US" sz="12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endParaRPr>
            </a:p>
          </p:txBody>
        </p:sp>
        <p:sp>
          <p:nvSpPr>
            <p:cNvPr id="28" name="图形"/>
            <p:cNvSpPr txBox="1"/>
            <p:nvPr>
              <p:custDataLst>
                <p:tags r:id="rId29"/>
              </p:custDataLst>
            </p:nvPr>
          </p:nvSpPr>
          <p:spPr>
            <a:xfrm>
              <a:off x="7056" y="3744"/>
              <a:ext cx="4917" cy="16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TW" b="1">
                  <a:solidFill>
                    <a:srgbClr val="343B53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A:</a:t>
              </a:r>
              <a:r>
                <a:rPr lang="zh-TW" altLang="en-US" sz="1200" b="1"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目前多數法規以</a:t>
              </a:r>
              <a:r>
                <a:rPr lang="en-US" altLang="zh-TW" sz="1200" b="1"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PFOS</a:t>
              </a:r>
              <a:r>
                <a:rPr lang="zh-TW" altLang="en-US" sz="1200" b="1"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、</a:t>
              </a:r>
              <a:r>
                <a:rPr lang="en-US" altLang="zh-TW" sz="1200" b="1"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PFOA</a:t>
              </a:r>
              <a:r>
                <a:rPr lang="zh-TW" altLang="en-US" sz="1200" b="1"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、</a:t>
              </a:r>
              <a:r>
                <a:rPr lang="en-US" altLang="zh-TW" sz="1200" b="1" err="1"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PFHxS</a:t>
              </a:r>
              <a:r>
                <a:rPr lang="zh-TW" altLang="en-US" sz="1200" b="1"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等特定</a:t>
              </a:r>
              <a:r>
                <a:rPr lang="en-US" altLang="zh-TW" sz="1200" b="1"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PFAS</a:t>
              </a:r>
              <a:r>
                <a:rPr lang="zh-TW" altLang="en-US" sz="1200" b="1"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為主要管理對象；部分國家及地區正研議擴大至更多</a:t>
              </a:r>
              <a:r>
                <a:rPr lang="en-US" altLang="zh-TW" sz="1200" b="1"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PFAS</a:t>
              </a:r>
              <a:r>
                <a:rPr lang="zh-TW" altLang="en-US" sz="1200" b="1"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物質的管理。</a:t>
              </a:r>
              <a:endParaRPr lang="zh-CN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endParaRPr>
            </a:p>
          </p:txBody>
        </p:sp>
        <p:sp>
          <p:nvSpPr>
            <p:cNvPr id="29" name="图形"/>
            <p:cNvSpPr txBox="1"/>
            <p:nvPr>
              <p:custDataLst>
                <p:tags r:id="rId30"/>
              </p:custDataLst>
            </p:nvPr>
          </p:nvSpPr>
          <p:spPr>
            <a:xfrm>
              <a:off x="12554" y="3744"/>
              <a:ext cx="4979" cy="2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TW" b="1">
                  <a:solidFill>
                    <a:srgbClr val="068F88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A: </a:t>
              </a:r>
              <a:r>
                <a:rPr lang="zh-TW" altLang="en-US" sz="1200" b="1"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不一定。是否需要檢測，視產品用途、目標市場法規及客戶要求而定；部分國際驗證制度</a:t>
              </a:r>
              <a:r>
                <a:rPr lang="en-US" altLang="zh-TW" sz="1200" b="1"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(</a:t>
              </a:r>
              <a:r>
                <a:rPr lang="zh-TW" altLang="en-US" sz="1200" b="1"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如</a:t>
              </a:r>
              <a:r>
                <a:rPr lang="en-US" altLang="zh-TW" sz="1200" b="1"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OEKO-TEX®</a:t>
              </a:r>
              <a:r>
                <a:rPr lang="zh-TW" altLang="en-US" sz="1200" b="1"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、</a:t>
              </a:r>
              <a:r>
                <a:rPr lang="en-US" altLang="zh-TW" sz="1200" b="1" err="1"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bluesign</a:t>
              </a:r>
              <a:r>
                <a:rPr lang="en-US" altLang="zh-TW" sz="1200" b="1"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®)</a:t>
              </a:r>
              <a:r>
                <a:rPr lang="zh-TW" altLang="en-US" sz="1200" b="1">
                  <a:latin typeface="微軟正黑體" panose="020B0604030504040204" pitchFamily="34" charset="-120"/>
                  <a:ea typeface="微軟正黑體" panose="020B0604030504040204" pitchFamily="34" charset="-120"/>
                  <a:cs typeface="MiSans Medium" panose="00000600000000000000" charset="-122"/>
                  <a:sym typeface="Arial"/>
                </a:rPr>
                <a:t>亦可能要求提供相關符合性資訊。</a:t>
              </a:r>
              <a:endParaRPr lang="zh-CN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endParaRPr>
            </a:p>
          </p:txBody>
        </p:sp>
      </p:grpSp>
      <p:sp>
        <p:nvSpPr>
          <p:cNvPr id="7" name="TextBox 28">
            <a:extLst>
              <a:ext uri="{FF2B5EF4-FFF2-40B4-BE49-F238E27FC236}">
                <a16:creationId xmlns:a16="http://schemas.microsoft.com/office/drawing/2014/main" id="{CEE84BD1-E887-E194-BE6A-9A158C74899C}"/>
              </a:ext>
            </a:extLst>
          </p:cNvPr>
          <p:cNvSpPr txBox="1"/>
          <p:nvPr/>
        </p:nvSpPr>
        <p:spPr>
          <a:xfrm>
            <a:off x="0" y="571501"/>
            <a:ext cx="1217295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altLang="zh-TW" sz="3600" b="1">
                <a:solidFill>
                  <a:srgbClr val="0F172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PFAS</a:t>
            </a:r>
            <a:r>
              <a:rPr lang="zh-TW" altLang="en-US" sz="3600" b="1">
                <a:solidFill>
                  <a:srgbClr val="0F172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常見問題</a:t>
            </a:r>
            <a:endParaRPr sz="3600" b="1" i="0" u="none">
              <a:solidFill>
                <a:srgbClr val="0F172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6" name="图形">
            <a:extLst>
              <a:ext uri="{FF2B5EF4-FFF2-40B4-BE49-F238E27FC236}">
                <a16:creationId xmlns:a16="http://schemas.microsoft.com/office/drawing/2014/main" id="{7D8E5B2C-4EB0-5BB2-8397-EB9699091DC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857250" y="4770933"/>
            <a:ext cx="3188335" cy="1304556"/>
          </a:xfrm>
          <a:prstGeom prst="roundRect">
            <a:avLst>
              <a:gd name="adj" fmla="val 6649"/>
            </a:avLst>
          </a:prstGeom>
          <a:noFill/>
          <a:ln w="25400">
            <a:solidFill>
              <a:srgbClr val="068F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cs typeface="MiSans Medium" panose="00000600000000000000" charset="-122"/>
              <a:sym typeface="Arial"/>
            </a:endParaRPr>
          </a:p>
        </p:txBody>
      </p:sp>
      <p:sp>
        <p:nvSpPr>
          <p:cNvPr id="48" name="图形">
            <a:extLst>
              <a:ext uri="{FF2B5EF4-FFF2-40B4-BE49-F238E27FC236}">
                <a16:creationId xmlns:a16="http://schemas.microsoft.com/office/drawing/2014/main" id="{9ED7DEC6-4B23-B975-4D44-3882821A7CC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57250" y="4054919"/>
            <a:ext cx="3188335" cy="665783"/>
          </a:xfrm>
          <a:prstGeom prst="roundRect">
            <a:avLst>
              <a:gd name="adj" fmla="val 10405"/>
            </a:avLst>
          </a:prstGeom>
          <a:solidFill>
            <a:srgbClr val="068F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cs typeface="MiSans Medium" panose="00000600000000000000" charset="-122"/>
              <a:sym typeface="Arial"/>
            </a:endParaRPr>
          </a:p>
        </p:txBody>
      </p:sp>
      <p:sp>
        <p:nvSpPr>
          <p:cNvPr id="50" name="图形">
            <a:extLst>
              <a:ext uri="{FF2B5EF4-FFF2-40B4-BE49-F238E27FC236}">
                <a16:creationId xmlns:a16="http://schemas.microsoft.com/office/drawing/2014/main" id="{D22CAA68-2FA4-C7B9-2D96-C74CD39B35F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414520" y="4537519"/>
            <a:ext cx="3188335" cy="1537970"/>
          </a:xfrm>
          <a:prstGeom prst="roundRect">
            <a:avLst>
              <a:gd name="adj" fmla="val 6649"/>
            </a:avLst>
          </a:prstGeom>
          <a:noFill/>
          <a:ln w="25400">
            <a:solidFill>
              <a:srgbClr val="343B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cs typeface="MiSans Medium" panose="00000600000000000000" charset="-122"/>
              <a:sym typeface="Arial"/>
            </a:endParaRPr>
          </a:p>
        </p:txBody>
      </p:sp>
      <p:sp>
        <p:nvSpPr>
          <p:cNvPr id="52" name="图形">
            <a:extLst>
              <a:ext uri="{FF2B5EF4-FFF2-40B4-BE49-F238E27FC236}">
                <a16:creationId xmlns:a16="http://schemas.microsoft.com/office/drawing/2014/main" id="{7315D1E4-1214-7CE5-7DFC-76D11003F0D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971790" y="4711399"/>
            <a:ext cx="3161665" cy="1364089"/>
          </a:xfrm>
          <a:prstGeom prst="roundRect">
            <a:avLst>
              <a:gd name="adj" fmla="val 6649"/>
            </a:avLst>
          </a:prstGeom>
          <a:noFill/>
          <a:ln w="25400">
            <a:solidFill>
              <a:srgbClr val="068F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cs typeface="MiSans Medium" panose="00000600000000000000" charset="-122"/>
              <a:sym typeface="Arial"/>
            </a:endParaRPr>
          </a:p>
        </p:txBody>
      </p:sp>
      <p:sp>
        <p:nvSpPr>
          <p:cNvPr id="54" name="图形">
            <a:extLst>
              <a:ext uri="{FF2B5EF4-FFF2-40B4-BE49-F238E27FC236}">
                <a16:creationId xmlns:a16="http://schemas.microsoft.com/office/drawing/2014/main" id="{D011F79A-A563-8823-1663-BDCBA737A01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57250" y="4105149"/>
            <a:ext cx="318833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Q4: </a:t>
            </a:r>
            <a:r>
              <a:rPr lang="zh-TW" altLang="en-US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如何確認供應商是否使用或</a:t>
            </a:r>
            <a:endParaRPr lang="en-US" altLang="zh-TW" sz="1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Sans Medium" panose="00000600000000000000" charset="-122"/>
              <a:sym typeface="Arial"/>
            </a:endParaRPr>
          </a:p>
          <a:p>
            <a:r>
              <a:rPr lang="en-US" altLang="zh-TW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         </a:t>
            </a:r>
            <a:r>
              <a:rPr lang="zh-TW" altLang="en-US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提供含</a:t>
            </a:r>
            <a:r>
              <a:rPr lang="en-US" altLang="zh-TW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PFAS</a:t>
            </a:r>
            <a:r>
              <a:rPr lang="zh-TW" altLang="en-US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的材料？</a:t>
            </a:r>
            <a:endParaRPr lang="zh-CN" altLang="en-US" sz="1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Sans Medium" panose="00000600000000000000" charset="-122"/>
              <a:sym typeface="Arial"/>
            </a:endParaRPr>
          </a:p>
        </p:txBody>
      </p:sp>
      <p:sp>
        <p:nvSpPr>
          <p:cNvPr id="56" name="图形">
            <a:extLst>
              <a:ext uri="{FF2B5EF4-FFF2-40B4-BE49-F238E27FC236}">
                <a16:creationId xmlns:a16="http://schemas.microsoft.com/office/drawing/2014/main" id="{75F39F26-FD94-7A54-B753-49CBC748585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406265" y="4066984"/>
            <a:ext cx="3196590" cy="369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Q: </a:t>
            </a:r>
            <a:r>
              <a:rPr lang="zh-CN" altLang="en-US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是否所有 </a:t>
            </a:r>
            <a:r>
              <a:rPr lang="en-US" altLang="zh-CN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PFAS </a:t>
            </a:r>
            <a:r>
              <a:rPr lang="zh-CN" altLang="en-US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都受限制？</a:t>
            </a:r>
          </a:p>
        </p:txBody>
      </p:sp>
      <p:sp>
        <p:nvSpPr>
          <p:cNvPr id="58" name="图形">
            <a:extLst>
              <a:ext uri="{FF2B5EF4-FFF2-40B4-BE49-F238E27FC236}">
                <a16:creationId xmlns:a16="http://schemas.microsoft.com/office/drawing/2014/main" id="{1A4963C5-BB89-EE21-BA5C-DA4AC20B982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971790" y="4068889"/>
            <a:ext cx="3161665" cy="369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Q:</a:t>
            </a:r>
            <a:r>
              <a:rPr lang="zh-TW" altLang="en-US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產品一定要做 </a:t>
            </a:r>
            <a:r>
              <a:rPr lang="en-US" altLang="zh-TW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PFAS </a:t>
            </a:r>
            <a:r>
              <a:rPr lang="zh-TW" altLang="en-US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檢測嗎？</a:t>
            </a:r>
            <a:endParaRPr lang="zh-CN" altLang="en-US" b="1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Sans Medium" panose="00000600000000000000" charset="-122"/>
              <a:sym typeface="Arial"/>
            </a:endParaRPr>
          </a:p>
        </p:txBody>
      </p:sp>
      <p:sp>
        <p:nvSpPr>
          <p:cNvPr id="60" name="图形">
            <a:extLst>
              <a:ext uri="{FF2B5EF4-FFF2-40B4-BE49-F238E27FC236}">
                <a16:creationId xmlns:a16="http://schemas.microsoft.com/office/drawing/2014/main" id="{91127451-5998-75F1-BCAE-B36944D2DE3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83932" y="4706399"/>
            <a:ext cx="2934335" cy="1304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TW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A:</a:t>
            </a:r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可透過供應商提供</a:t>
            </a:r>
            <a:r>
              <a:rPr lang="en-US" altLang="zh-TW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SDS</a:t>
            </a:r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、</a:t>
            </a:r>
            <a:r>
              <a:rPr lang="en-US" altLang="zh-TW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CoC</a:t>
            </a:r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或</a:t>
            </a:r>
            <a:r>
              <a:rPr lang="en-US" altLang="zh-TW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PFAS-Free Declaration(</a:t>
            </a:r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無</a:t>
            </a:r>
            <a:r>
              <a:rPr lang="en-US" altLang="zh-TW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PFAS</a:t>
            </a:r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聲明</a:t>
            </a:r>
            <a:r>
              <a:rPr lang="en-US" altLang="zh-TW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)</a:t>
            </a:r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等文件，了解產品是否涉及</a:t>
            </a:r>
            <a:r>
              <a:rPr lang="en-US" altLang="zh-TW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PFAS</a:t>
            </a:r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；部分情況亦可能提供第三方檢測報告。</a:t>
            </a:r>
            <a:endParaRPr lang="zh-CN" altLang="en-US" sz="1200" b="1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Sans Medium" panose="00000600000000000000" charset="-122"/>
              <a:sym typeface="Arial"/>
            </a:endParaRPr>
          </a:p>
        </p:txBody>
      </p:sp>
      <p:sp>
        <p:nvSpPr>
          <p:cNvPr id="62" name="图形">
            <a:extLst>
              <a:ext uri="{FF2B5EF4-FFF2-40B4-BE49-F238E27FC236}">
                <a16:creationId xmlns:a16="http://schemas.microsoft.com/office/drawing/2014/main" id="{53E7E809-B2F4-6DF0-3C51-CDDF808D632B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480560" y="4460884"/>
            <a:ext cx="3122295" cy="1581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TW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A:</a:t>
            </a:r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依各國法規而異，可能涉及罰鍰、限制販售、產品下架、通關或市場准入等措施。以臺灣飲用水水質標準為例，自</a:t>
            </a:r>
            <a:r>
              <a:rPr lang="en-US" altLang="zh-TW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2027</a:t>
            </a:r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年</a:t>
            </a:r>
            <a:r>
              <a:rPr lang="en-US" altLang="zh-TW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7</a:t>
            </a:r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月</a:t>
            </a:r>
            <a:r>
              <a:rPr lang="en-US" altLang="zh-TW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1</a:t>
            </a:r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日起，不符合</a:t>
            </a:r>
            <a:r>
              <a:rPr lang="en-US" altLang="zh-TW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PFAS</a:t>
            </a:r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限值者，將依相關法規裁處並限期改善</a:t>
            </a:r>
            <a:r>
              <a:rPr lang="zh-CN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。</a:t>
            </a:r>
          </a:p>
        </p:txBody>
      </p:sp>
      <p:sp>
        <p:nvSpPr>
          <p:cNvPr id="64" name="图形">
            <a:extLst>
              <a:ext uri="{FF2B5EF4-FFF2-40B4-BE49-F238E27FC236}">
                <a16:creationId xmlns:a16="http://schemas.microsoft.com/office/drawing/2014/main" id="{7C26277F-F0F2-D55F-B2F7-F8CE9E60752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7971790" y="4693798"/>
            <a:ext cx="3161665" cy="1304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TW" b="1">
                <a:solidFill>
                  <a:srgbClr val="068F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A:</a:t>
            </a:r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台灣出口產品主要涉及歐盟及美國等市場，相關</a:t>
            </a:r>
            <a:r>
              <a:rPr lang="en-US" altLang="zh-TW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PFAS</a:t>
            </a:r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法規及客戶要求持續更新；部分客戶亦可能要求提供</a:t>
            </a:r>
            <a:r>
              <a:rPr lang="en-US" altLang="zh-TW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PFAS</a:t>
            </a:r>
            <a:r>
              <a:rPr lang="zh-TW" altLang="en-US" sz="1200" b="1"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相關符合性文件或第三方驗證。</a:t>
            </a:r>
            <a:endParaRPr lang="zh-CN" altLang="en-US" sz="1200" b="1">
              <a:latin typeface="微軟正黑體" panose="020B0604030504040204" pitchFamily="34" charset="-120"/>
              <a:ea typeface="微軟正黑體" panose="020B0604030504040204" pitchFamily="34" charset="-120"/>
              <a:cs typeface="MiSans Medium" panose="00000600000000000000" charset="-122"/>
              <a:sym typeface="Arial"/>
            </a:endParaRPr>
          </a:p>
        </p:txBody>
      </p:sp>
      <p:sp>
        <p:nvSpPr>
          <p:cNvPr id="66" name="图形">
            <a:extLst>
              <a:ext uri="{FF2B5EF4-FFF2-40B4-BE49-F238E27FC236}">
                <a16:creationId xmlns:a16="http://schemas.microsoft.com/office/drawing/2014/main" id="{796B323B-DCFB-A7FA-1C7F-43B9C8D211C0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4406265" y="4054874"/>
            <a:ext cx="3188335" cy="428625"/>
          </a:xfrm>
          <a:prstGeom prst="roundRect">
            <a:avLst>
              <a:gd name="adj" fmla="val 10405"/>
            </a:avLst>
          </a:prstGeom>
          <a:solidFill>
            <a:srgbClr val="343B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cs typeface="MiSans Medium" panose="00000600000000000000" charset="-122"/>
              <a:sym typeface="Arial"/>
            </a:endParaRPr>
          </a:p>
        </p:txBody>
      </p:sp>
      <p:sp>
        <p:nvSpPr>
          <p:cNvPr id="68" name="图形">
            <a:extLst>
              <a:ext uri="{FF2B5EF4-FFF2-40B4-BE49-F238E27FC236}">
                <a16:creationId xmlns:a16="http://schemas.microsoft.com/office/drawing/2014/main" id="{2C8A6B5A-A695-C0E5-384E-C8E7DB38058B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7963535" y="4054874"/>
            <a:ext cx="3161665" cy="584775"/>
          </a:xfrm>
          <a:prstGeom prst="roundRect">
            <a:avLst>
              <a:gd name="adj" fmla="val 10405"/>
            </a:avLst>
          </a:prstGeom>
          <a:solidFill>
            <a:srgbClr val="068F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cs typeface="MiSans Medium" panose="00000600000000000000" charset="-122"/>
              <a:sym typeface="Arial"/>
            </a:endParaRPr>
          </a:p>
        </p:txBody>
      </p:sp>
      <p:sp>
        <p:nvSpPr>
          <p:cNvPr id="70" name="图形">
            <a:extLst>
              <a:ext uri="{FF2B5EF4-FFF2-40B4-BE49-F238E27FC236}">
                <a16:creationId xmlns:a16="http://schemas.microsoft.com/office/drawing/2014/main" id="{182D14CA-833A-86E8-9650-4B20CC8A7599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4426981" y="4103318"/>
            <a:ext cx="3167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Q5:</a:t>
            </a:r>
            <a:r>
              <a:rPr lang="zh-TW" altLang="en-US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違反</a:t>
            </a:r>
            <a:r>
              <a:rPr lang="en-US" altLang="zh-TW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PFAS</a:t>
            </a:r>
            <a:r>
              <a:rPr lang="zh-TW" altLang="en-US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法規會有什麼後果？</a:t>
            </a:r>
            <a:endParaRPr lang="zh-CN" altLang="en-US" sz="1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Sans Medium" panose="00000600000000000000" charset="-122"/>
              <a:sym typeface="Arial"/>
            </a:endParaRPr>
          </a:p>
        </p:txBody>
      </p:sp>
      <p:sp>
        <p:nvSpPr>
          <p:cNvPr id="72" name="图形">
            <a:extLst>
              <a:ext uri="{FF2B5EF4-FFF2-40B4-BE49-F238E27FC236}">
                <a16:creationId xmlns:a16="http://schemas.microsoft.com/office/drawing/2014/main" id="{BF98C5EB-2E9E-16C9-80E4-5433B9C02310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7989253" y="4058116"/>
            <a:ext cx="312229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TW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Sans Medium" panose="00000600000000000000" charset="-122"/>
                <a:sym typeface="Arial"/>
              </a:rPr>
              <a:t>Q6:</a:t>
            </a:r>
            <a:r>
              <a:rPr lang="zh-TW" altLang="en-US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rPr>
              <a:t>台灣業者應優先因應哪些海</a:t>
            </a:r>
            <a:br>
              <a:rPr lang="en-US" altLang="zh-TW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rPr>
            </a:br>
            <a:r>
              <a:rPr lang="en-US" altLang="zh-TW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rPr>
              <a:t>        </a:t>
            </a:r>
            <a:r>
              <a:rPr lang="zh-TW" altLang="en-US" sz="16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rPr>
              <a:t>外市場？</a:t>
            </a:r>
            <a:endParaRPr lang="zh-CN" altLang="en-US" sz="1600" b="1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DB82E2F7-4D04-5FE9-867B-7ECFB2B24748}"/>
              </a:ext>
            </a:extLst>
          </p:cNvPr>
          <p:cNvSpPr txBox="1"/>
          <p:nvPr/>
        </p:nvSpPr>
        <p:spPr>
          <a:xfrm>
            <a:off x="495388" y="6603998"/>
            <a:ext cx="765700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Stockholm Convention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European Chemicals Agency (ECHA)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US EPA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OECD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、環境部化學物質管理署；塑膠中心整理 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(2026</a:t>
            </a:r>
            <a:r>
              <a:rPr lang="zh-TW" altLang="en-US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90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6" name="投影片編號版面配置區 1">
            <a:extLst>
              <a:ext uri="{FF2B5EF4-FFF2-40B4-BE49-F238E27FC236}">
                <a16:creationId xmlns:a16="http://schemas.microsoft.com/office/drawing/2014/main" id="{D0DD300D-4786-C4C8-81B5-C7272C419CD0}"/>
              </a:ext>
            </a:extLst>
          </p:cNvPr>
          <p:cNvSpPr txBox="1">
            <a:spLocks/>
          </p:cNvSpPr>
          <p:nvPr/>
        </p:nvSpPr>
        <p:spPr>
          <a:xfrm>
            <a:off x="9822611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1FF6DA9-008F-8B48-92A6-B652298478BF}" type="slidenum">
              <a:rPr lang="en-US" sz="1200" smtClean="0">
                <a:solidFill>
                  <a:schemeClr val="bg1">
                    <a:lumMod val="50000"/>
                  </a:schemeClr>
                </a:solidFill>
              </a:rPr>
              <a:pPr algn="r"/>
              <a:t>10</a:t>
            </a:fld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4EF430E7BFD9A6449A76B58DC880C78C" ma:contentTypeVersion="10" ma:contentTypeDescription="建立新的文件。" ma:contentTypeScope="" ma:versionID="33297efe868d899177fc3fe820ca300a">
  <xsd:schema xmlns:xsd="http://www.w3.org/2001/XMLSchema" xmlns:xs="http://www.w3.org/2001/XMLSchema" xmlns:p="http://schemas.microsoft.com/office/2006/metadata/properties" xmlns:ns2="539dc2f8-d027-4982-96b9-2bb86266c7a5" targetNamespace="http://schemas.microsoft.com/office/2006/metadata/properties" ma:root="true" ma:fieldsID="f570b559ade4c38fde138c1ba75b154c" ns2:_="">
    <xsd:import namespace="539dc2f8-d027-4982-96b9-2bb86266c7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9dc2f8-d027-4982-96b9-2bb86266c7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影像標籤" ma:readOnly="false" ma:fieldId="{5cf76f15-5ced-4ddc-b409-7134ff3c332f}" ma:taxonomyMulti="true" ma:sspId="573c143a-5515-408f-beb1-77a74293c5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39dc2f8-d027-4982-96b9-2bb86266c7a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DB84364-D37F-401A-A256-436F88A21BB7}"/>
</file>

<file path=customXml/itemProps2.xml><?xml version="1.0" encoding="utf-8"?>
<ds:datastoreItem xmlns:ds="http://schemas.openxmlformats.org/officeDocument/2006/customXml" ds:itemID="{B70A9749-E3A8-4811-BA07-3A3BDA10781D}"/>
</file>

<file path=customXml/itemProps3.xml><?xml version="1.0" encoding="utf-8"?>
<ds:datastoreItem xmlns:ds="http://schemas.openxmlformats.org/officeDocument/2006/customXml" ds:itemID="{213B6B02-9D16-476E-8027-3C533E82AA92}"/>
</file>

<file path=docMetadata/LabelInfo.xml><?xml version="1.0" encoding="utf-8"?>
<clbl:labelList xmlns:clbl="http://schemas.microsoft.com/office/2020/mipLabelMetadata">
  <clbl:label id="{1e60a43e-b414-4c11-95e6-ffd35bcc52d0}" enabled="0" method="" siteId="{1e60a43e-b414-4c11-95e6-ffd35bcc52d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1980</Words>
  <Application>Microsoft Office PowerPoint</Application>
  <PresentationFormat>寬螢幕</PresentationFormat>
  <Paragraphs>165</Paragraphs>
  <Slides>10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6" baseType="lpstr">
      <vt:lpstr>Microsoft JhengHei</vt:lpstr>
      <vt:lpstr>Microsoft JhengHei</vt:lpstr>
      <vt:lpstr>微软雅黑</vt:lpstr>
      <vt:lpstr>Arial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subject/>
  <dc:creator>PIDC</dc:creator>
  <cp:keywords/>
  <dc:description>generated using python-pptx</dc:description>
  <cp:lastModifiedBy>蕭斯元 Patrick Hsiao</cp:lastModifiedBy>
  <cp:revision>7</cp:revision>
  <dcterms:created xsi:type="dcterms:W3CDTF">2013-01-27T09:14:16Z</dcterms:created>
  <dcterms:modified xsi:type="dcterms:W3CDTF">2026-08-17T08:39:42Z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0x0101004EF430E7BFD9A6449A76B58DC880C78C</vt:lpwstr>
  </property>
</Properties>
</file>