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Metadata/LabelInfo.xml" ContentType="application/vnd.ms-office.classificationlabel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authors.xml" ContentType="application/vnd.ms-powerpoint.author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openxmlformats.org/officeDocument/2006/relationships/custom-properties" Target="docProps/custom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73" r:id="rId2"/>
    <p:sldId id="285" r:id="rId3"/>
    <p:sldId id="275" r:id="rId4"/>
    <p:sldId id="284" r:id="rId5"/>
    <p:sldId id="276" r:id="rId6"/>
    <p:sldId id="300" r:id="rId7"/>
    <p:sldId id="287" r:id="rId8"/>
    <p:sldId id="298" r:id="rId9"/>
    <p:sldId id="292" r:id="rId10"/>
    <p:sldId id="301" r:id="rId11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1E4C524-9154-8DF7-F5D9-12B179A78540}" name="jenna17[李靜雯]" initials="靜李" userId="S::jenna17@pidc.org.tw::f88c8e16-5c58-4993-bb7d-4f6e2408905c" providerId="AD"/>
  <p188:author id="{BC6CE350-C26D-7908-888A-8A2F259DCADF}" name="sufam[戴淑芬]" initials="淑戴" userId="S::sufam@pidc.org.tw::3508133d-0e5e-4d74-9553-4f7565f88505" providerId="AD"/>
  <p188:author id="{9B5C1E6E-9C19-1993-343A-E3D8919960DB}" name="hrp0623[黃如萍]" initials="如黃" userId="S::hrp0623@pidc.org.tw::21e15d0c-bd1b-4b78-ac4c-35e62f2b253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3F95"/>
    <a:srgbClr val="24B29A"/>
    <a:srgbClr val="345772"/>
    <a:srgbClr val="2D4162"/>
    <a:srgbClr val="9CDFFB"/>
    <a:srgbClr val="D7684C"/>
    <a:srgbClr val="D96748"/>
    <a:srgbClr val="23686F"/>
    <a:srgbClr val="177B59"/>
    <a:srgbClr val="5F6E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030" autoAdjust="0"/>
  </p:normalViewPr>
  <p:slideViewPr>
    <p:cSldViewPr snapToGrid="0">
      <p:cViewPr varScale="1">
        <p:scale>
          <a:sx n="79" d="100"/>
          <a:sy n="79" d="100"/>
        </p:scale>
        <p:origin x="798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Relationship Id="rId22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蕭斯元 Patrick Hsiao" userId="6898e51f-dda3-40f4-b455-1b999810cd76" providerId="ADAL" clId="{0E51AEE4-EB2C-423F-8A94-44978CBD1700}"/>
    <pc:docChg chg="custSel modSld">
      <pc:chgData name="蕭斯元 Patrick Hsiao" userId="6898e51f-dda3-40f4-b455-1b999810cd76" providerId="ADAL" clId="{0E51AEE4-EB2C-423F-8A94-44978CBD1700}" dt="2026-08-17T08:38:56.356" v="10" actId="478"/>
      <pc:docMkLst>
        <pc:docMk/>
      </pc:docMkLst>
      <pc:sldChg chg="addSp delSp mod">
        <pc:chgData name="蕭斯元 Patrick Hsiao" userId="6898e51f-dda3-40f4-b455-1b999810cd76" providerId="ADAL" clId="{0E51AEE4-EB2C-423F-8A94-44978CBD1700}" dt="2026-08-17T08:38:35.723" v="1" actId="22"/>
        <pc:sldMkLst>
          <pc:docMk/>
          <pc:sldMk cId="0" sldId="273"/>
        </pc:sldMkLst>
        <pc:spChg chg="add">
          <ac:chgData name="蕭斯元 Patrick Hsiao" userId="6898e51f-dda3-40f4-b455-1b999810cd76" providerId="ADAL" clId="{0E51AEE4-EB2C-423F-8A94-44978CBD1700}" dt="2026-08-17T08:38:35.723" v="1" actId="22"/>
          <ac:spMkLst>
            <pc:docMk/>
            <pc:sldMk cId="0" sldId="273"/>
            <ac:spMk id="3" creationId="{2CB9169E-7E31-2AD9-6697-855C6CC17A23}"/>
          </ac:spMkLst>
        </pc:spChg>
        <pc:picChg chg="del">
          <ac:chgData name="蕭斯元 Patrick Hsiao" userId="6898e51f-dda3-40f4-b455-1b999810cd76" providerId="ADAL" clId="{0E51AEE4-EB2C-423F-8A94-44978CBD1700}" dt="2026-08-17T08:38:34.619" v="0" actId="478"/>
          <ac:picMkLst>
            <pc:docMk/>
            <pc:sldMk cId="0" sldId="273"/>
            <ac:picMk id="8" creationId="{AF9F6755-8AEC-F7FC-91AF-81BC61AA22D9}"/>
          </ac:picMkLst>
        </pc:picChg>
      </pc:sldChg>
      <pc:sldChg chg="delSp mod">
        <pc:chgData name="蕭斯元 Patrick Hsiao" userId="6898e51f-dda3-40f4-b455-1b999810cd76" providerId="ADAL" clId="{0E51AEE4-EB2C-423F-8A94-44978CBD1700}" dt="2026-08-17T08:38:40.650" v="3" actId="478"/>
        <pc:sldMkLst>
          <pc:docMk/>
          <pc:sldMk cId="0" sldId="275"/>
        </pc:sldMkLst>
        <pc:picChg chg="del">
          <ac:chgData name="蕭斯元 Patrick Hsiao" userId="6898e51f-dda3-40f4-b455-1b999810cd76" providerId="ADAL" clId="{0E51AEE4-EB2C-423F-8A94-44978CBD1700}" dt="2026-08-17T08:38:40.650" v="3" actId="478"/>
          <ac:picMkLst>
            <pc:docMk/>
            <pc:sldMk cId="0" sldId="275"/>
            <ac:picMk id="4" creationId="{D7BF9856-2140-F139-0D73-61F002B02EFF}"/>
          </ac:picMkLst>
        </pc:picChg>
      </pc:sldChg>
      <pc:sldChg chg="delSp mod">
        <pc:chgData name="蕭斯元 Patrick Hsiao" userId="6898e51f-dda3-40f4-b455-1b999810cd76" providerId="ADAL" clId="{0E51AEE4-EB2C-423F-8A94-44978CBD1700}" dt="2026-08-17T08:38:47.015" v="5" actId="478"/>
        <pc:sldMkLst>
          <pc:docMk/>
          <pc:sldMk cId="0" sldId="276"/>
        </pc:sldMkLst>
        <pc:picChg chg="del">
          <ac:chgData name="蕭斯元 Patrick Hsiao" userId="6898e51f-dda3-40f4-b455-1b999810cd76" providerId="ADAL" clId="{0E51AEE4-EB2C-423F-8A94-44978CBD1700}" dt="2026-08-17T08:38:47.015" v="5" actId="478"/>
          <ac:picMkLst>
            <pc:docMk/>
            <pc:sldMk cId="0" sldId="276"/>
            <ac:picMk id="8" creationId="{724DDD24-C3AF-F975-B3E7-4FC2AECDD302}"/>
          </ac:picMkLst>
        </pc:picChg>
      </pc:sldChg>
      <pc:sldChg chg="delSp mod">
        <pc:chgData name="蕭斯元 Patrick Hsiao" userId="6898e51f-dda3-40f4-b455-1b999810cd76" providerId="ADAL" clId="{0E51AEE4-EB2C-423F-8A94-44978CBD1700}" dt="2026-08-17T08:38:42.425" v="4" actId="478"/>
        <pc:sldMkLst>
          <pc:docMk/>
          <pc:sldMk cId="0" sldId="284"/>
        </pc:sldMkLst>
        <pc:picChg chg="del">
          <ac:chgData name="蕭斯元 Patrick Hsiao" userId="6898e51f-dda3-40f4-b455-1b999810cd76" providerId="ADAL" clId="{0E51AEE4-EB2C-423F-8A94-44978CBD1700}" dt="2026-08-17T08:38:42.425" v="4" actId="478"/>
          <ac:picMkLst>
            <pc:docMk/>
            <pc:sldMk cId="0" sldId="284"/>
            <ac:picMk id="18" creationId="{860619DD-7CB7-4BA7-B07B-04A3E9314938}"/>
          </ac:picMkLst>
        </pc:picChg>
      </pc:sldChg>
      <pc:sldChg chg="delSp mod">
        <pc:chgData name="蕭斯元 Patrick Hsiao" userId="6898e51f-dda3-40f4-b455-1b999810cd76" providerId="ADAL" clId="{0E51AEE4-EB2C-423F-8A94-44978CBD1700}" dt="2026-08-17T08:38:37.652" v="2" actId="478"/>
        <pc:sldMkLst>
          <pc:docMk/>
          <pc:sldMk cId="0" sldId="285"/>
        </pc:sldMkLst>
        <pc:picChg chg="del">
          <ac:chgData name="蕭斯元 Patrick Hsiao" userId="6898e51f-dda3-40f4-b455-1b999810cd76" providerId="ADAL" clId="{0E51AEE4-EB2C-423F-8A94-44978CBD1700}" dt="2026-08-17T08:38:37.652" v="2" actId="478"/>
          <ac:picMkLst>
            <pc:docMk/>
            <pc:sldMk cId="0" sldId="285"/>
            <ac:picMk id="11" creationId="{E4C8DABB-4ADA-458F-BC2B-62F4A8A919FC}"/>
          </ac:picMkLst>
        </pc:picChg>
      </pc:sldChg>
      <pc:sldChg chg="delSp mod">
        <pc:chgData name="蕭斯元 Patrick Hsiao" userId="6898e51f-dda3-40f4-b455-1b999810cd76" providerId="ADAL" clId="{0E51AEE4-EB2C-423F-8A94-44978CBD1700}" dt="2026-08-17T08:38:52.030" v="7" actId="478"/>
        <pc:sldMkLst>
          <pc:docMk/>
          <pc:sldMk cId="0" sldId="287"/>
        </pc:sldMkLst>
        <pc:picChg chg="del">
          <ac:chgData name="蕭斯元 Patrick Hsiao" userId="6898e51f-dda3-40f4-b455-1b999810cd76" providerId="ADAL" clId="{0E51AEE4-EB2C-423F-8A94-44978CBD1700}" dt="2026-08-17T08:38:52.030" v="7" actId="478"/>
          <ac:picMkLst>
            <pc:docMk/>
            <pc:sldMk cId="0" sldId="287"/>
            <ac:picMk id="9" creationId="{3847FDFA-CD22-7D39-8BFB-AFC1806B6F44}"/>
          </ac:picMkLst>
        </pc:picChg>
      </pc:sldChg>
      <pc:sldChg chg="delSp mod">
        <pc:chgData name="蕭斯元 Patrick Hsiao" userId="6898e51f-dda3-40f4-b455-1b999810cd76" providerId="ADAL" clId="{0E51AEE4-EB2C-423F-8A94-44978CBD1700}" dt="2026-08-17T08:38:54.568" v="9" actId="478"/>
        <pc:sldMkLst>
          <pc:docMk/>
          <pc:sldMk cId="0" sldId="292"/>
        </pc:sldMkLst>
        <pc:picChg chg="del">
          <ac:chgData name="蕭斯元 Patrick Hsiao" userId="6898e51f-dda3-40f4-b455-1b999810cd76" providerId="ADAL" clId="{0E51AEE4-EB2C-423F-8A94-44978CBD1700}" dt="2026-08-17T08:38:54.568" v="9" actId="478"/>
          <ac:picMkLst>
            <pc:docMk/>
            <pc:sldMk cId="0" sldId="292"/>
            <ac:picMk id="9" creationId="{75A52883-C44C-46C7-B800-04C476B0F1A2}"/>
          </ac:picMkLst>
        </pc:picChg>
      </pc:sldChg>
      <pc:sldChg chg="delSp mod">
        <pc:chgData name="蕭斯元 Patrick Hsiao" userId="6898e51f-dda3-40f4-b455-1b999810cd76" providerId="ADAL" clId="{0E51AEE4-EB2C-423F-8A94-44978CBD1700}" dt="2026-08-17T08:38:53.293" v="8" actId="478"/>
        <pc:sldMkLst>
          <pc:docMk/>
          <pc:sldMk cId="2872113837" sldId="298"/>
        </pc:sldMkLst>
        <pc:picChg chg="del">
          <ac:chgData name="蕭斯元 Patrick Hsiao" userId="6898e51f-dda3-40f4-b455-1b999810cd76" providerId="ADAL" clId="{0E51AEE4-EB2C-423F-8A94-44978CBD1700}" dt="2026-08-17T08:38:53.293" v="8" actId="478"/>
          <ac:picMkLst>
            <pc:docMk/>
            <pc:sldMk cId="2872113837" sldId="298"/>
            <ac:picMk id="4" creationId="{D259E8C0-0265-54DB-37C1-FD84B74F1703}"/>
          </ac:picMkLst>
        </pc:picChg>
      </pc:sldChg>
      <pc:sldChg chg="delSp mod">
        <pc:chgData name="蕭斯元 Patrick Hsiao" userId="6898e51f-dda3-40f4-b455-1b999810cd76" providerId="ADAL" clId="{0E51AEE4-EB2C-423F-8A94-44978CBD1700}" dt="2026-08-17T08:38:50.128" v="6" actId="478"/>
        <pc:sldMkLst>
          <pc:docMk/>
          <pc:sldMk cId="1512570434" sldId="300"/>
        </pc:sldMkLst>
        <pc:picChg chg="del">
          <ac:chgData name="蕭斯元 Patrick Hsiao" userId="6898e51f-dda3-40f4-b455-1b999810cd76" providerId="ADAL" clId="{0E51AEE4-EB2C-423F-8A94-44978CBD1700}" dt="2026-08-17T08:38:50.128" v="6" actId="478"/>
          <ac:picMkLst>
            <pc:docMk/>
            <pc:sldMk cId="1512570434" sldId="300"/>
            <ac:picMk id="7" creationId="{C80D43D2-4701-3BE2-5A6F-25A322BE7F94}"/>
          </ac:picMkLst>
        </pc:picChg>
      </pc:sldChg>
      <pc:sldChg chg="delSp mod">
        <pc:chgData name="蕭斯元 Patrick Hsiao" userId="6898e51f-dda3-40f4-b455-1b999810cd76" providerId="ADAL" clId="{0E51AEE4-EB2C-423F-8A94-44978CBD1700}" dt="2026-08-17T08:38:56.356" v="10" actId="478"/>
        <pc:sldMkLst>
          <pc:docMk/>
          <pc:sldMk cId="1267669467" sldId="301"/>
        </pc:sldMkLst>
        <pc:picChg chg="del">
          <ac:chgData name="蕭斯元 Patrick Hsiao" userId="6898e51f-dda3-40f4-b455-1b999810cd76" providerId="ADAL" clId="{0E51AEE4-EB2C-423F-8A94-44978CBD1700}" dt="2026-08-17T08:38:56.356" v="10" actId="478"/>
          <ac:picMkLst>
            <pc:docMk/>
            <pc:sldMk cId="1267669467" sldId="301"/>
            <ac:picMk id="3" creationId="{37DEB262-63B7-FBA4-C55F-CCE6E2C54214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>
            <a:extLst>
              <a:ext uri="{FF2B5EF4-FFF2-40B4-BE49-F238E27FC236}">
                <a16:creationId xmlns:a16="http://schemas.microsoft.com/office/drawing/2014/main" id="{ECDCD459-33E6-EAFF-1123-D67100EFF87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8529EBB0-FAA0-A9DC-E9F4-FCAAADAB7CA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C67CD1-7C18-428E-A049-64384C0095D8}" type="datetimeFigureOut">
              <a:rPr lang="zh-TW" altLang="en-US" smtClean="0"/>
              <a:t>2026/8/17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0D7169CB-4A99-50A1-84EC-05C75015294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19936D03-8BA7-FCC4-4ED6-D34CB874070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7245C6-E498-474C-B96C-E41B11D04AB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802763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EF8156-4DDA-4F0B-A13B-887E85D6FFB8}" type="datetimeFigureOut">
              <a:rPr lang="zh-TW" altLang="en-US" smtClean="0"/>
              <a:t>2026/8/17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7A6279-8BBF-454A-AA19-8A1D953D5A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2601593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63B09B-E6A0-41DF-9BF8-60E3D6EED435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9522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A6279-8BBF-454A-AA19-8A1D953D5AB5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480977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zh-TW"/>
              <a:t>打通跨國技術壁壘：從國際標準到台灣對接</a:t>
            </a:r>
          </a:p>
          <a:p>
            <a:r>
              <a:rPr lang="zh-TW" altLang="zh-TW"/>
              <a:t>發起端：歐盟 ESPR</a:t>
            </a:r>
          </a:p>
          <a:p>
            <a:r>
              <a:rPr lang="zh-TW" altLang="zh-TW"/>
              <a:t>要求全球供應鏈資料互通與數位證照規定。</a:t>
            </a:r>
          </a:p>
          <a:p>
            <a:r>
              <a:rPr lang="zh-TW" altLang="zh-TW"/>
              <a:t>標準制定：聯合國 UNTP</a:t>
            </a:r>
          </a:p>
          <a:p>
            <a:r>
              <a:rPr lang="zh-TW" altLang="zh-TW"/>
              <a:t>聯合國透明度標準制定跨適用數據交換協議（如 JSON-LD 格式），消除跨國貿易資訊系統的互操作性障礙。</a:t>
            </a:r>
          </a:p>
          <a:p>
            <a:r>
              <a:rPr lang="zh-TW" altLang="zh-TW"/>
              <a:t>落地對接：台灣環境部資源循環署</a:t>
            </a:r>
          </a:p>
          <a:p>
            <a:r>
              <a:rPr lang="zh-TW" altLang="zh-TW"/>
              <a:t>依據《資源循環利用法》規劃國家級數位化平台，各持證照應用程式 API，大幅降低台灣製造業重申報負擔。</a:t>
            </a:r>
          </a:p>
          <a:p>
            <a:endParaRPr lang="zh-TW" altLang="en-US" b="1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BE3129-29E7-4343-A195-A2BD6575447C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6393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A6279-8BBF-454A-AA19-8A1D953D5AB5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42306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A6279-8BBF-454A-AA19-8A1D953D5AB5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2195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A6279-8BBF-454A-AA19-8A1D953D5AB5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671189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A6279-8BBF-454A-AA19-8A1D953D5AB5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12450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57283-0772-49F8-A253-53BCB4459AC6}" type="datetime1">
              <a:rPr lang="en-US" altLang="zh-TW" smtClean="0"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43AA-DC34-43CD-B6AC-7EC5397F1D1E}" type="datetime1">
              <a:rPr lang="en-US" altLang="zh-TW" smtClean="0"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E3AB0-4C11-4933-BBC9-F8644FE6B3C2}" type="datetime1">
              <a:rPr lang="en-US" altLang="zh-TW" smtClean="0"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47C03-E1AB-40AC-8F20-2FE298F52C6B}" type="datetime1">
              <a:rPr lang="en-US" altLang="zh-TW" smtClean="0"/>
              <a:t>8/17/2026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9C120-123F-46A4-9B36-C0CE3E2854D5}" type="datetime1">
              <a:rPr lang="en-US" altLang="zh-TW" smtClean="0"/>
              <a:t>8/17/2026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FE1CB-5C48-4CB1-9116-A5B81F52BC60}" type="datetime1">
              <a:rPr lang="en-US" altLang="zh-TW" smtClean="0"/>
              <a:t>8/17/2026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DB6B9-3DB1-4AB2-8D7C-2E4929F1D6F6}" type="datetime1">
              <a:rPr lang="en-US" altLang="zh-TW" smtClean="0"/>
              <a:t>8/17/2026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8B3E4-9ED8-474A-9936-A5EB5AE6D5A0}" type="datetime1">
              <a:rPr lang="en-US" altLang="zh-TW" smtClean="0"/>
              <a:t>8/17/2026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22FE8-8CDF-4D53-A3DB-1074022C2EEA}" type="datetime1">
              <a:rPr lang="en-US" altLang="zh-TW" smtClean="0"/>
              <a:t>8/17/2026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93F38-F164-4A55-8AE0-83BFF8250728}" type="datetime1">
              <a:rPr lang="en-US" altLang="zh-TW" smtClean="0"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BE782-71A0-487B-816B-646713F3E31E}" type="datetime1">
              <a:rPr lang="en-US" altLang="zh-TW" smtClean="0"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64DF14-9246-4B88-B14A-1BEDBB0573AE}" type="datetime1">
              <a:rPr lang="en-US" altLang="zh-TW" smtClean="0"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868400" y="85280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>
            <a:extLst>
              <a:ext uri="{FF2B5EF4-FFF2-40B4-BE49-F238E27FC236}">
                <a16:creationId xmlns:a16="http://schemas.microsoft.com/office/drawing/2014/main" id="{4B734058-9D1A-BBB5-8D13-65D4D1141D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893"/>
            <a:ext cx="16255999" cy="9142213"/>
          </a:xfrm>
          <a:prstGeom prst="rect">
            <a:avLst/>
          </a:prstGeom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id="{D3E06190-2469-ADF0-D463-5CC6F7B26D2E}"/>
              </a:ext>
            </a:extLst>
          </p:cNvPr>
          <p:cNvSpPr txBox="1"/>
          <p:nvPr/>
        </p:nvSpPr>
        <p:spPr>
          <a:xfrm>
            <a:off x="889000" y="1907124"/>
            <a:ext cx="1196340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zh-TW" altLang="en-US" sz="10000" b="1" dirty="0">
                <a:solidFill>
                  <a:srgbClr val="0F2D5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歐盟數位產品護照</a:t>
            </a:r>
            <a:endParaRPr lang="en-US" altLang="zh-TW" sz="10000" b="1" dirty="0">
              <a:solidFill>
                <a:srgbClr val="0F2D53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None/>
            </a:pPr>
            <a:r>
              <a:rPr lang="en-US" altLang="zh-TW" sz="10000" b="1" dirty="0">
                <a:solidFill>
                  <a:srgbClr val="0F2D5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(DPP)</a:t>
            </a:r>
            <a:r>
              <a:rPr lang="zh-TW" altLang="en-US" sz="10000" b="1" dirty="0">
                <a:solidFill>
                  <a:srgbClr val="0F2D5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重點解析</a:t>
            </a:r>
          </a:p>
        </p:txBody>
      </p:sp>
      <p:sp>
        <p:nvSpPr>
          <p:cNvPr id="13" name="矩形: 圓角 12">
            <a:extLst>
              <a:ext uri="{FF2B5EF4-FFF2-40B4-BE49-F238E27FC236}">
                <a16:creationId xmlns:a16="http://schemas.microsoft.com/office/drawing/2014/main" id="{6B2D105A-C965-E828-595C-B499524BA579}"/>
              </a:ext>
            </a:extLst>
          </p:cNvPr>
          <p:cNvSpPr/>
          <p:nvPr/>
        </p:nvSpPr>
        <p:spPr>
          <a:xfrm>
            <a:off x="1041400" y="5198152"/>
            <a:ext cx="10058400" cy="775856"/>
          </a:xfrm>
          <a:prstGeom prst="roundRect">
            <a:avLst/>
          </a:prstGeom>
          <a:solidFill>
            <a:srgbClr val="069B8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848E17DE-2D6F-2150-6593-B864C485B1BD}"/>
              </a:ext>
            </a:extLst>
          </p:cNvPr>
          <p:cNvSpPr txBox="1"/>
          <p:nvPr/>
        </p:nvSpPr>
        <p:spPr>
          <a:xfrm>
            <a:off x="1132840" y="5235126"/>
            <a:ext cx="100584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000" dirty="0"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建立產品全生命週期數位資訊管理機制，涵蓋產品資料、供應鏈追溯、資訊揭露及跨系統資料互通。</a:t>
            </a:r>
            <a:endParaRPr lang="zh-TW" altLang="en-US" sz="20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2CB9169E-7E31-2AD9-6697-855C6CC17A23}"/>
              </a:ext>
            </a:extLst>
          </p:cNvPr>
          <p:cNvSpPr txBox="1"/>
          <p:nvPr/>
        </p:nvSpPr>
        <p:spPr>
          <a:xfrm>
            <a:off x="12395200" y="838200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財團法人塑膠工業技術發展中心</a:t>
            </a:r>
            <a:endParaRPr lang="en-US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969" y="-9939"/>
            <a:ext cx="16263937" cy="9144000"/>
          </a:xfrm>
          <a:prstGeom prst="rect">
            <a:avLst/>
          </a:prstGeom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745CFFC7-D9F5-4A54-8DFF-32E9A5C4CCD6}"/>
              </a:ext>
            </a:extLst>
          </p:cNvPr>
          <p:cNvSpPr txBox="1"/>
          <p:nvPr/>
        </p:nvSpPr>
        <p:spPr>
          <a:xfrm>
            <a:off x="1572813" y="3582889"/>
            <a:ext cx="11776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sz="2800" b="1">
                <a:solidFill>
                  <a:srgbClr val="072B4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2024</a:t>
            </a:r>
            <a:endParaRPr lang="en-US" altLang="zh-TW" sz="28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7963433D-DF87-48AF-8AFD-AD2CCF7D03D2}"/>
              </a:ext>
            </a:extLst>
          </p:cNvPr>
          <p:cNvSpPr txBox="1"/>
          <p:nvPr/>
        </p:nvSpPr>
        <p:spPr>
          <a:xfrm>
            <a:off x="622538" y="5012787"/>
            <a:ext cx="324074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TW" sz="2800" b="1" dirty="0">
                <a:solidFill>
                  <a:srgbClr val="023F9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ESPR(</a:t>
            </a:r>
            <a:r>
              <a:rPr lang="zh-TW" altLang="en-US" sz="2800" b="1" dirty="0">
                <a:solidFill>
                  <a:srgbClr val="023F9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歐盟永續產品生態設計法規</a:t>
            </a:r>
            <a:r>
              <a:rPr lang="en-US" altLang="zh-TW" sz="2800" b="1" dirty="0">
                <a:solidFill>
                  <a:srgbClr val="023F9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800" b="1" dirty="0">
                <a:solidFill>
                  <a:srgbClr val="023F9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正式生效，確立</a:t>
            </a:r>
            <a:r>
              <a:rPr lang="en-US" altLang="zh-TW" sz="2800" b="1" dirty="0">
                <a:solidFill>
                  <a:srgbClr val="023F9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DPP</a:t>
            </a:r>
            <a:r>
              <a:rPr lang="zh-TW" altLang="en-US" sz="2800" b="1" dirty="0">
                <a:solidFill>
                  <a:srgbClr val="023F9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2800" b="1" dirty="0">
                <a:solidFill>
                  <a:srgbClr val="023F9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b="1" dirty="0">
                <a:solidFill>
                  <a:srgbClr val="023F9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數位產品護照</a:t>
            </a:r>
            <a:r>
              <a:rPr lang="en-US" altLang="zh-TW" sz="2800" b="1" dirty="0">
                <a:solidFill>
                  <a:srgbClr val="023F9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800" b="1" dirty="0">
                <a:solidFill>
                  <a:srgbClr val="023F9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為核心機制。</a:t>
            </a:r>
            <a:endParaRPr lang="en-US" altLang="zh-TW" sz="2800" b="1" dirty="0">
              <a:solidFill>
                <a:srgbClr val="023F95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A8899C3F-17E1-4CA0-BB4D-919FB1B136A9}"/>
              </a:ext>
            </a:extLst>
          </p:cNvPr>
          <p:cNvSpPr txBox="1"/>
          <p:nvPr/>
        </p:nvSpPr>
        <p:spPr>
          <a:xfrm>
            <a:off x="5170870" y="3582889"/>
            <a:ext cx="11776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sz="2800" b="1">
                <a:solidFill>
                  <a:srgbClr val="072B4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2026</a:t>
            </a:r>
            <a:endParaRPr lang="en-US" altLang="zh-TW" sz="28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94A74AA1-AE2A-4993-A3AC-78E2C723BAD3}"/>
              </a:ext>
            </a:extLst>
          </p:cNvPr>
          <p:cNvSpPr txBox="1"/>
          <p:nvPr/>
        </p:nvSpPr>
        <p:spPr>
          <a:xfrm>
            <a:off x="9808137" y="3600545"/>
            <a:ext cx="10705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sz="2800" b="1">
                <a:solidFill>
                  <a:srgbClr val="072B4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2027</a:t>
            </a:r>
            <a:endParaRPr lang="en-US" altLang="zh-TW" sz="28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C41E7694-B93C-433F-A31B-95BFE29CBF7A}"/>
              </a:ext>
            </a:extLst>
          </p:cNvPr>
          <p:cNvSpPr txBox="1"/>
          <p:nvPr/>
        </p:nvSpPr>
        <p:spPr>
          <a:xfrm>
            <a:off x="9142155" y="4924665"/>
            <a:ext cx="2402541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zh-TW" altLang="en-US" sz="2800" b="1" dirty="0">
                <a:solidFill>
                  <a:srgbClr val="023F9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首波實施產業</a:t>
            </a:r>
            <a:endParaRPr lang="en-US" altLang="zh-TW" sz="2800" b="1" dirty="0">
              <a:solidFill>
                <a:srgbClr val="023F95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電池 </a:t>
            </a:r>
            <a:r>
              <a:rPr lang="en-US" altLang="zh-TW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(2</a:t>
            </a:r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0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9AD567F3-4F39-4881-A9FE-29C7F2EA496F}"/>
              </a:ext>
            </a:extLst>
          </p:cNvPr>
          <p:cNvSpPr txBox="1"/>
          <p:nvPr/>
        </p:nvSpPr>
        <p:spPr>
          <a:xfrm>
            <a:off x="4275187" y="5012787"/>
            <a:ext cx="303734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800" b="1" dirty="0">
                <a:solidFill>
                  <a:srgbClr val="023F9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分批發布產品專屬授權法案。</a:t>
            </a:r>
            <a:endParaRPr lang="en-US" altLang="zh-TW" sz="2800" b="1" dirty="0">
              <a:solidFill>
                <a:srgbClr val="023F95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2120A442-666D-484B-B18B-99D47D540C59}"/>
              </a:ext>
            </a:extLst>
          </p:cNvPr>
          <p:cNvSpPr txBox="1"/>
          <p:nvPr/>
        </p:nvSpPr>
        <p:spPr>
          <a:xfrm>
            <a:off x="0" y="1005306"/>
            <a:ext cx="1625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altLang="zh-TW" sz="4400" b="1" dirty="0">
                <a:solidFill>
                  <a:srgbClr val="0D1C3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DPP</a:t>
            </a:r>
            <a:r>
              <a:rPr lang="zh-TW" altLang="en-US" sz="4400" b="1" dirty="0">
                <a:solidFill>
                  <a:srgbClr val="0D1C3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實施倒數與產業影響</a:t>
            </a: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F6B52F71-F4C6-4865-A0ED-BA54BA22DB00}"/>
              </a:ext>
            </a:extLst>
          </p:cNvPr>
          <p:cNvSpPr txBox="1"/>
          <p:nvPr/>
        </p:nvSpPr>
        <p:spPr>
          <a:xfrm>
            <a:off x="13477498" y="3451792"/>
            <a:ext cx="107057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400" b="1" dirty="0">
                <a:solidFill>
                  <a:srgbClr val="072B4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2028-2030 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71A95062-04D7-4C14-BE23-46E6B02AF4AD}"/>
              </a:ext>
            </a:extLst>
          </p:cNvPr>
          <p:cNvSpPr txBox="1"/>
          <p:nvPr/>
        </p:nvSpPr>
        <p:spPr>
          <a:xfrm>
            <a:off x="12623723" y="4913909"/>
            <a:ext cx="2649615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2800" b="1" dirty="0">
                <a:solidFill>
                  <a:srgbClr val="023F9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擴大納入實施產業</a:t>
            </a:r>
            <a:endParaRPr lang="en-US" altLang="zh-TW" sz="2800" b="1" dirty="0">
              <a:solidFill>
                <a:srgbClr val="023F95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紡織與服飾、鋼鐵、鋁、化學與特用製品、資通訊電子產品、家具</a:t>
            </a:r>
            <a:r>
              <a:rPr lang="en-US" altLang="zh-TW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含床墊</a:t>
            </a:r>
            <a:r>
              <a:rPr lang="en-US" altLang="zh-TW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0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F6E81BAF-49A4-4DA4-AE57-32B6E6333334}"/>
              </a:ext>
            </a:extLst>
          </p:cNvPr>
          <p:cNvSpPr txBox="1"/>
          <p:nvPr/>
        </p:nvSpPr>
        <p:spPr>
          <a:xfrm>
            <a:off x="5232400" y="7286069"/>
            <a:ext cx="60813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DPP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推動進程依</a:t>
            </a:r>
            <a:r>
              <a:rPr lang="zh-TW" altLang="en-US" sz="2400" b="1" dirty="0">
                <a:solidFill>
                  <a:srgbClr val="023F9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產品類別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分階段展開。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EE28D38B-3554-87CB-9CBD-A4C41091A171}"/>
              </a:ext>
            </a:extLst>
          </p:cNvPr>
          <p:cNvSpPr txBox="1"/>
          <p:nvPr/>
        </p:nvSpPr>
        <p:spPr>
          <a:xfrm>
            <a:off x="507999" y="8790801"/>
            <a:ext cx="1037071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zh-TW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資料來源：</a:t>
            </a:r>
            <a:r>
              <a:rPr lang="en-US" altLang="zh-TW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Methodology for defining data requirements for the Digital Product Passport under the ESPR framework</a:t>
            </a:r>
          </a:p>
        </p:txBody>
      </p:sp>
      <p:sp>
        <p:nvSpPr>
          <p:cNvPr id="8" name="投影片編號版面配置區 7">
            <a:extLst>
              <a:ext uri="{FF2B5EF4-FFF2-40B4-BE49-F238E27FC236}">
                <a16:creationId xmlns:a16="http://schemas.microsoft.com/office/drawing/2014/main" id="{A6688707-0383-192E-48FC-640732DC3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588" y="1339"/>
            <a:ext cx="16259176" cy="9141323"/>
          </a:xfrm>
          <a:prstGeom prst="rect">
            <a:avLst/>
          </a:prstGeom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8723D7D9-8FA3-55EE-24FA-5421B1710D3D}"/>
              </a:ext>
            </a:extLst>
          </p:cNvPr>
          <p:cNvSpPr txBox="1"/>
          <p:nvPr/>
        </p:nvSpPr>
        <p:spPr>
          <a:xfrm>
            <a:off x="0" y="990600"/>
            <a:ext cx="1625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zh-TW" altLang="en-US" sz="4400" b="1">
                <a:solidFill>
                  <a:srgbClr val="0D1C3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認識</a:t>
            </a:r>
            <a:r>
              <a:rPr lang="en-US" altLang="zh-TW" sz="4400" b="1">
                <a:solidFill>
                  <a:srgbClr val="0D1C3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DPP</a:t>
            </a:r>
            <a:r>
              <a:rPr lang="zh-TW" altLang="en-US" sz="4400" b="1">
                <a:solidFill>
                  <a:srgbClr val="0D1C3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：產品的數位身分證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66C59052-E00C-4A27-B9D3-D10A5C8050E6}"/>
              </a:ext>
            </a:extLst>
          </p:cNvPr>
          <p:cNvSpPr txBox="1"/>
          <p:nvPr/>
        </p:nvSpPr>
        <p:spPr>
          <a:xfrm>
            <a:off x="1498600" y="4267200"/>
            <a:ext cx="3962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2000" b="1">
                <a:solidFill>
                  <a:srgbClr val="24B29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(Circular Economy)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11970456-2DBD-233A-3A66-D56221F3A3B6}"/>
              </a:ext>
            </a:extLst>
          </p:cNvPr>
          <p:cNvSpPr txBox="1"/>
          <p:nvPr/>
        </p:nvSpPr>
        <p:spPr>
          <a:xfrm>
            <a:off x="965200" y="2075640"/>
            <a:ext cx="6553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DPP</a:t>
            </a:r>
            <a:r>
              <a:rPr lang="zh-TW" altLang="zh-TW" sz="2000" b="1" dirty="0">
                <a:solidFill>
                  <a:srgbClr val="0D1C3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是</a:t>
            </a:r>
            <a:r>
              <a:rPr lang="en-US" altLang="zh-TW" sz="2000" b="1" dirty="0">
                <a:solidFill>
                  <a:srgbClr val="0D1C3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ESPR</a:t>
            </a:r>
            <a:r>
              <a:rPr lang="zh-TW" altLang="zh-TW" sz="2000" b="1" dirty="0">
                <a:solidFill>
                  <a:srgbClr val="0D1C3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規範的產品專屬數位身分證，透過QR</a:t>
            </a:r>
            <a:r>
              <a:rPr lang="en-US" altLang="zh-TW" sz="2000" b="1" dirty="0">
                <a:solidFill>
                  <a:srgbClr val="0D1C3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zh-TW" sz="2000" b="1" dirty="0">
                <a:solidFill>
                  <a:srgbClr val="0D1C3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Code、NFC等數位載體，記錄產品從原料、生產、使用到回收等全生命週期的關鍵資訊，提供標準化、可機器讀取且可追溯的產品資料。</a:t>
            </a:r>
            <a:endParaRPr lang="en-US" altLang="zh-TW" sz="2000" b="1" dirty="0">
              <a:solidFill>
                <a:srgbClr val="0D1C35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ADB99047-E997-2E9C-FFCE-4C3BC500343C}"/>
              </a:ext>
            </a:extLst>
          </p:cNvPr>
          <p:cNvSpPr txBox="1"/>
          <p:nvPr/>
        </p:nvSpPr>
        <p:spPr>
          <a:xfrm>
            <a:off x="3479800" y="3865483"/>
            <a:ext cx="25431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zh-TW" altLang="en-US" sz="2400" b="1">
                <a:solidFill>
                  <a:srgbClr val="02264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支援循環經濟</a:t>
            </a:r>
            <a:endParaRPr lang="en-US" altLang="zh-TW" sz="2400" b="1">
              <a:solidFill>
                <a:srgbClr val="02264A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0E4BFD31-C855-3271-BF11-B22B17C0C5F3}"/>
              </a:ext>
            </a:extLst>
          </p:cNvPr>
          <p:cNvSpPr txBox="1"/>
          <p:nvPr/>
        </p:nvSpPr>
        <p:spPr>
          <a:xfrm>
            <a:off x="2846163" y="4662333"/>
            <a:ext cx="32125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zh-TW" altLang="en-US" sz="1800" b="1">
                <a:solidFill>
                  <a:srgbClr val="02264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支援維修、</a:t>
            </a:r>
            <a:endParaRPr lang="en-US" altLang="zh-TW" sz="1800" b="1">
              <a:solidFill>
                <a:srgbClr val="02264A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r"/>
            <a:r>
              <a:rPr lang="zh-TW" altLang="en-US" sz="1800" b="1">
                <a:solidFill>
                  <a:srgbClr val="02264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升級與高價值回收。 　　　　</a:t>
            </a:r>
            <a:r>
              <a:rPr lang="en-US" altLang="zh-TW" sz="1800" b="1">
                <a:solidFill>
                  <a:srgbClr val="02264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800" b="1">
                <a:solidFill>
                  <a:srgbClr val="02264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　</a:t>
            </a:r>
            <a:endParaRPr lang="en-US" altLang="zh-TW" sz="1800" b="1">
              <a:solidFill>
                <a:srgbClr val="02264A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534B5B27-6E3F-1F0A-B082-282E7F3AC015}"/>
              </a:ext>
            </a:extLst>
          </p:cNvPr>
          <p:cNvSpPr txBox="1"/>
          <p:nvPr/>
        </p:nvSpPr>
        <p:spPr>
          <a:xfrm>
            <a:off x="2641600" y="7399782"/>
            <a:ext cx="3962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2000" b="1">
                <a:solidFill>
                  <a:srgbClr val="24B29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(Lifecycle Based)</a:t>
            </a: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1946D1AE-508B-C1D9-5FCB-A9413D0B9403}"/>
              </a:ext>
            </a:extLst>
          </p:cNvPr>
          <p:cNvSpPr txBox="1"/>
          <p:nvPr/>
        </p:nvSpPr>
        <p:spPr>
          <a:xfrm>
            <a:off x="4622800" y="6998065"/>
            <a:ext cx="25431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zh-TW" altLang="en-US" sz="2400" b="1">
                <a:solidFill>
                  <a:srgbClr val="02264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全生命週期追蹤</a:t>
            </a:r>
            <a:endParaRPr lang="en-US" altLang="zh-TW" sz="2400" b="1">
              <a:solidFill>
                <a:srgbClr val="02264A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3FE60FA7-BBD1-D72F-F606-7F035679582C}"/>
              </a:ext>
            </a:extLst>
          </p:cNvPr>
          <p:cNvSpPr txBox="1"/>
          <p:nvPr/>
        </p:nvSpPr>
        <p:spPr>
          <a:xfrm>
            <a:off x="3976687" y="7740888"/>
            <a:ext cx="32125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zh-TW" altLang="en-US" sz="1800" b="1">
                <a:solidFill>
                  <a:srgbClr val="02264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從搖籃到搖籃的完整紀錄。 　　　　</a:t>
            </a:r>
            <a:r>
              <a:rPr lang="en-US" altLang="zh-TW" sz="1800" b="1">
                <a:solidFill>
                  <a:srgbClr val="02264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800" b="1">
                <a:solidFill>
                  <a:srgbClr val="02264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　</a:t>
            </a:r>
            <a:endParaRPr lang="en-US" altLang="zh-TW" sz="1800" b="1">
              <a:solidFill>
                <a:srgbClr val="02264A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F2D67D9F-C87D-702D-EE85-F4AECC983087}"/>
              </a:ext>
            </a:extLst>
          </p:cNvPr>
          <p:cNvSpPr txBox="1"/>
          <p:nvPr/>
        </p:nvSpPr>
        <p:spPr>
          <a:xfrm>
            <a:off x="10490200" y="1946093"/>
            <a:ext cx="22494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zh-TW" altLang="en-US" sz="2400" b="1">
                <a:solidFill>
                  <a:srgbClr val="02264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數位化</a:t>
            </a:r>
            <a:r>
              <a:rPr lang="en-US" altLang="zh-TW" sz="2000" b="1">
                <a:solidFill>
                  <a:srgbClr val="24B29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(Digital)</a:t>
            </a:r>
            <a:endParaRPr lang="en-US" altLang="zh-TW" sz="2000" b="1">
              <a:solidFill>
                <a:srgbClr val="02264A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74098117-4ABF-665E-5FE9-1223FD8E3445}"/>
              </a:ext>
            </a:extLst>
          </p:cNvPr>
          <p:cNvSpPr txBox="1"/>
          <p:nvPr/>
        </p:nvSpPr>
        <p:spPr>
          <a:xfrm>
            <a:off x="10642600" y="2364319"/>
            <a:ext cx="32125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1800" b="1">
                <a:solidFill>
                  <a:srgbClr val="02264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告別紙本，雲端即時存取。 　　　　</a:t>
            </a:r>
            <a:r>
              <a:rPr lang="en-US" altLang="zh-TW" sz="1800" b="1">
                <a:solidFill>
                  <a:srgbClr val="02264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800" b="1">
                <a:solidFill>
                  <a:srgbClr val="02264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　</a:t>
            </a:r>
            <a:endParaRPr lang="en-US" altLang="zh-TW" sz="1800" b="1">
              <a:solidFill>
                <a:srgbClr val="02264A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901C1451-CDA1-22DD-14BD-16F8E8278138}"/>
              </a:ext>
            </a:extLst>
          </p:cNvPr>
          <p:cNvSpPr txBox="1"/>
          <p:nvPr/>
        </p:nvSpPr>
        <p:spPr>
          <a:xfrm>
            <a:off x="13060541" y="5058276"/>
            <a:ext cx="20016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1800" b="1">
                <a:solidFill>
                  <a:srgbClr val="02264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隨生命週期階段，持續寫入新數據。 　　　　</a:t>
            </a:r>
            <a:r>
              <a:rPr lang="en-US" altLang="zh-TW" sz="1800" b="1">
                <a:solidFill>
                  <a:srgbClr val="02264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800" b="1">
                <a:solidFill>
                  <a:srgbClr val="02264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　</a:t>
            </a:r>
            <a:endParaRPr lang="en-US" altLang="zh-TW" sz="1800" b="1">
              <a:solidFill>
                <a:srgbClr val="02264A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0F1D7990-D934-F0CC-9E30-D7F53E54D730}"/>
              </a:ext>
            </a:extLst>
          </p:cNvPr>
          <p:cNvSpPr txBox="1"/>
          <p:nvPr/>
        </p:nvSpPr>
        <p:spPr>
          <a:xfrm>
            <a:off x="13630275" y="4667310"/>
            <a:ext cx="3962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b="1">
                <a:solidFill>
                  <a:srgbClr val="24B29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(Dynamic)</a:t>
            </a: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EF9E1720-01D8-43B9-E44B-7EF74A87116D}"/>
              </a:ext>
            </a:extLst>
          </p:cNvPr>
          <p:cNvSpPr txBox="1"/>
          <p:nvPr/>
        </p:nvSpPr>
        <p:spPr>
          <a:xfrm>
            <a:off x="13060541" y="4205645"/>
            <a:ext cx="25431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400" b="1" dirty="0">
                <a:solidFill>
                  <a:srgbClr val="02264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可持續更新</a:t>
            </a:r>
            <a:endParaRPr lang="en-US" altLang="zh-TW" sz="2400" b="1" dirty="0">
              <a:solidFill>
                <a:srgbClr val="02264A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2BC8C830-2FBD-3EB5-6D38-F3F5F1CF4561}"/>
              </a:ext>
            </a:extLst>
          </p:cNvPr>
          <p:cNvSpPr txBox="1"/>
          <p:nvPr/>
        </p:nvSpPr>
        <p:spPr>
          <a:xfrm>
            <a:off x="12704294" y="7599661"/>
            <a:ext cx="3962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b="1">
                <a:solidFill>
                  <a:srgbClr val="24B29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(Machine-Readable)</a:t>
            </a:r>
          </a:p>
        </p:txBody>
      </p:sp>
      <p:sp>
        <p:nvSpPr>
          <p:cNvPr id="25" name="文字方塊 24">
            <a:extLst>
              <a:ext uri="{FF2B5EF4-FFF2-40B4-BE49-F238E27FC236}">
                <a16:creationId xmlns:a16="http://schemas.microsoft.com/office/drawing/2014/main" id="{01C5E519-CE06-876A-7621-E49CE0A32FB5}"/>
              </a:ext>
            </a:extLst>
          </p:cNvPr>
          <p:cNvSpPr txBox="1"/>
          <p:nvPr/>
        </p:nvSpPr>
        <p:spPr>
          <a:xfrm>
            <a:off x="12123651" y="7168949"/>
            <a:ext cx="25431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400" b="1">
                <a:solidFill>
                  <a:srgbClr val="02264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標準化資料格式</a:t>
            </a:r>
            <a:endParaRPr lang="en-US" altLang="zh-TW" sz="2400" b="1">
              <a:solidFill>
                <a:srgbClr val="02264A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C6B60380-E4AA-A846-2C23-1624C1F9A48D}"/>
              </a:ext>
            </a:extLst>
          </p:cNvPr>
          <p:cNvSpPr txBox="1"/>
          <p:nvPr/>
        </p:nvSpPr>
        <p:spPr>
          <a:xfrm>
            <a:off x="12123651" y="7925554"/>
            <a:ext cx="32125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1800" b="1">
                <a:solidFill>
                  <a:srgbClr val="02264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確保全球供應鏈系統皆可自動讀取與解析。　</a:t>
            </a:r>
            <a:endParaRPr lang="en-US" altLang="zh-TW" sz="1800" b="1">
              <a:solidFill>
                <a:srgbClr val="02264A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6B5FFE2F-D1F5-9BBF-80DF-71D2BEA921E2}"/>
              </a:ext>
            </a:extLst>
          </p:cNvPr>
          <p:cNvSpPr txBox="1"/>
          <p:nvPr/>
        </p:nvSpPr>
        <p:spPr>
          <a:xfrm>
            <a:off x="508000" y="8790801"/>
            <a:ext cx="86868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zh-TW" altLang="en-US" sz="1200" b="1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資料來源：</a:t>
            </a:r>
            <a:r>
              <a:rPr lang="en-US" altLang="zh-TW" sz="120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Methodology for defining data requirements for the Digital Product Passport under the ESPR framework</a:t>
            </a:r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5536C502-35FB-4021-9DCB-ABBFB0573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5398" y="0"/>
            <a:ext cx="16281398" cy="9156498"/>
          </a:xfrm>
          <a:prstGeom prst="rect">
            <a:avLst/>
          </a:prstGeom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E0F0B3D9-1D8B-4137-E7CF-9174C6893990}"/>
              </a:ext>
            </a:extLst>
          </p:cNvPr>
          <p:cNvSpPr txBox="1"/>
          <p:nvPr/>
        </p:nvSpPr>
        <p:spPr>
          <a:xfrm>
            <a:off x="1870243" y="1972270"/>
            <a:ext cx="29811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歐盟</a:t>
            </a:r>
            <a:r>
              <a:rPr lang="en-US" altLang="zh-TW" sz="2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(EU)-</a:t>
            </a:r>
            <a:r>
              <a:rPr lang="zh-TW" altLang="en-US" sz="2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法規門檻</a:t>
            </a:r>
            <a:endParaRPr lang="en-US" altLang="zh-TW" sz="24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86C8B4FD-D5DE-4BD6-0D36-77E23C7B6FF3}"/>
              </a:ext>
            </a:extLst>
          </p:cNvPr>
          <p:cNvSpPr txBox="1"/>
          <p:nvPr/>
        </p:nvSpPr>
        <p:spPr>
          <a:xfrm>
            <a:off x="1820545" y="2881699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zh-TW" altLang="en-US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要求全球供應鏈資料互通與</a:t>
            </a:r>
            <a:endParaRPr lang="en-US" altLang="zh-TW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/>
            <a:r>
              <a:rPr lang="en-US" altLang="zh-TW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DPP</a:t>
            </a:r>
            <a:r>
              <a:rPr lang="zh-TW" altLang="en-US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綁定。</a:t>
            </a:r>
            <a:endParaRPr lang="en-US" altLang="zh-TW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矩形: 圓角 6">
            <a:extLst>
              <a:ext uri="{FF2B5EF4-FFF2-40B4-BE49-F238E27FC236}">
                <a16:creationId xmlns:a16="http://schemas.microsoft.com/office/drawing/2014/main" id="{1824F79A-E443-8D9E-0A1C-35E5C2CE6590}"/>
              </a:ext>
            </a:extLst>
          </p:cNvPr>
          <p:cNvSpPr/>
          <p:nvPr/>
        </p:nvSpPr>
        <p:spPr>
          <a:xfrm>
            <a:off x="1870243" y="2433935"/>
            <a:ext cx="2828757" cy="309265"/>
          </a:xfrm>
          <a:prstGeom prst="roundRect">
            <a:avLst/>
          </a:prstGeom>
          <a:solidFill>
            <a:srgbClr val="9CDFFB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1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ESPR(2024/7/18</a:t>
            </a:r>
            <a:r>
              <a:rPr lang="zh-TW" altLang="en-US" sz="1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正式生效</a:t>
            </a:r>
            <a:r>
              <a:rPr lang="en-US" altLang="zh-TW" sz="1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16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493E7FAA-969C-23EC-1F39-0511CC00DD0F}"/>
              </a:ext>
            </a:extLst>
          </p:cNvPr>
          <p:cNvSpPr txBox="1"/>
          <p:nvPr/>
        </p:nvSpPr>
        <p:spPr>
          <a:xfrm>
            <a:off x="10807699" y="2008129"/>
            <a:ext cx="39538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台灣</a:t>
            </a:r>
            <a:r>
              <a:rPr lang="en-US" altLang="zh-TW" sz="2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資源循環署</a:t>
            </a:r>
            <a:r>
              <a:rPr lang="en-US" altLang="zh-TW" sz="2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)-</a:t>
            </a:r>
            <a:r>
              <a:rPr lang="zh-TW" altLang="en-US" sz="2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在地對接</a:t>
            </a:r>
            <a:endParaRPr lang="en-US" altLang="zh-TW" sz="24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526B67ED-D144-B631-100B-A16BB2663282}"/>
              </a:ext>
            </a:extLst>
          </p:cNvPr>
          <p:cNvSpPr txBox="1"/>
          <p:nvPr/>
        </p:nvSpPr>
        <p:spPr>
          <a:xfrm>
            <a:off x="10689117" y="2895600"/>
            <a:ext cx="41909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對接國際標準應用程式介面</a:t>
            </a:r>
            <a:r>
              <a:rPr lang="en-US" altLang="zh-TW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(API)</a:t>
            </a:r>
            <a:r>
              <a:rPr lang="zh-TW" altLang="en-US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，降低台灣廠商面對歐盟市場重複申報數據之行政負擔。</a:t>
            </a:r>
            <a:endParaRPr lang="en-US" altLang="zh-TW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矩形: 圓角 10">
            <a:extLst>
              <a:ext uri="{FF2B5EF4-FFF2-40B4-BE49-F238E27FC236}">
                <a16:creationId xmlns:a16="http://schemas.microsoft.com/office/drawing/2014/main" id="{CE7B88BA-D333-443A-30EB-ADB7575977B8}"/>
              </a:ext>
            </a:extLst>
          </p:cNvPr>
          <p:cNvSpPr/>
          <p:nvPr/>
        </p:nvSpPr>
        <p:spPr>
          <a:xfrm>
            <a:off x="11429252" y="2503420"/>
            <a:ext cx="2710722" cy="309265"/>
          </a:xfrm>
          <a:prstGeom prst="roundRect">
            <a:avLst/>
          </a:prstGeom>
          <a:solidFill>
            <a:srgbClr val="9CDFFB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1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國家級數位平台建置</a:t>
            </a: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EE64391B-58F9-9854-50C6-F0EC1991E4F4}"/>
              </a:ext>
            </a:extLst>
          </p:cNvPr>
          <p:cNvSpPr txBox="1"/>
          <p:nvPr/>
        </p:nvSpPr>
        <p:spPr>
          <a:xfrm>
            <a:off x="6457299" y="6248400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聯合國</a:t>
            </a:r>
            <a:r>
              <a:rPr lang="en-US" altLang="zh-TW" sz="2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UNTP-</a:t>
            </a:r>
            <a:r>
              <a:rPr lang="zh-TW" altLang="en-US" sz="2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標準制定</a:t>
            </a:r>
            <a:endParaRPr lang="en-US" altLang="zh-TW" sz="24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477EEB7E-143E-EACB-A70A-3615CD5CF02A}"/>
              </a:ext>
            </a:extLst>
          </p:cNvPr>
          <p:cNvSpPr txBox="1"/>
          <p:nvPr/>
        </p:nvSpPr>
        <p:spPr>
          <a:xfrm>
            <a:off x="6141495" y="7261109"/>
            <a:ext cx="39390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制定全球通用語意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JSON-LD((JavaScript Object Notation for Linked Data)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格式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，消除跨國貿易資訊系統的互操作性障礙。</a:t>
            </a:r>
            <a:endParaRPr lang="en-US" altLang="zh-TW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矩形: 圓角 20">
            <a:extLst>
              <a:ext uri="{FF2B5EF4-FFF2-40B4-BE49-F238E27FC236}">
                <a16:creationId xmlns:a16="http://schemas.microsoft.com/office/drawing/2014/main" id="{AF55E22A-643D-9C9E-814B-32F8BAC0E6CA}"/>
              </a:ext>
            </a:extLst>
          </p:cNvPr>
          <p:cNvSpPr/>
          <p:nvPr/>
        </p:nvSpPr>
        <p:spPr>
          <a:xfrm>
            <a:off x="6580367" y="6753718"/>
            <a:ext cx="3069865" cy="332882"/>
          </a:xfrm>
          <a:prstGeom prst="roundRect">
            <a:avLst/>
          </a:prstGeom>
          <a:solidFill>
            <a:srgbClr val="9CDFFB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1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聯合國透明度議定書</a:t>
            </a:r>
            <a:r>
              <a:rPr lang="en-US" altLang="zh-TW" sz="1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(UNTP)</a:t>
            </a:r>
            <a:endParaRPr lang="zh-TW" altLang="en-US" sz="16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A56F6768-0A29-0376-F573-9B45B968D759}"/>
              </a:ext>
            </a:extLst>
          </p:cNvPr>
          <p:cNvSpPr txBox="1"/>
          <p:nvPr/>
        </p:nvSpPr>
        <p:spPr>
          <a:xfrm>
            <a:off x="-25397" y="1005306"/>
            <a:ext cx="1628139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altLang="zh-TW" sz="4400" b="1">
                <a:solidFill>
                  <a:srgbClr val="0D1C3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DPP</a:t>
            </a:r>
            <a:r>
              <a:rPr lang="zh-TW" altLang="en-US" sz="4400" b="1">
                <a:solidFill>
                  <a:srgbClr val="0D1C3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發展的三大推動引擎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A6655F0E-D7F2-6E38-E479-755DF99DC2AC}"/>
              </a:ext>
            </a:extLst>
          </p:cNvPr>
          <p:cNvSpPr txBox="1"/>
          <p:nvPr/>
        </p:nvSpPr>
        <p:spPr>
          <a:xfrm>
            <a:off x="507999" y="8790801"/>
            <a:ext cx="1029969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zh-TW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資料來源：</a:t>
            </a:r>
            <a:r>
              <a:rPr lang="en-US" altLang="zh-TW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Methodology for defining data requirements for the Digital Product Passport under the ESPR framework</a:t>
            </a:r>
            <a:r>
              <a: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；塑膠中心整理</a:t>
            </a:r>
            <a:r>
              <a:rPr lang="en-US" altLang="zh-TW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(2026</a:t>
            </a:r>
            <a:r>
              <a: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3545A7A-AF3E-B815-FA10-0FB64C440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64B5FB95-9BBB-584D-0344-67CFC26820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231"/>
            <a:ext cx="16255999" cy="9139537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122D6AF0-3B6C-C390-9BE1-3F4EAF6C020C}"/>
              </a:ext>
            </a:extLst>
          </p:cNvPr>
          <p:cNvSpPr txBox="1"/>
          <p:nvPr/>
        </p:nvSpPr>
        <p:spPr>
          <a:xfrm>
            <a:off x="4889500" y="1073407"/>
            <a:ext cx="6477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altLang="zh-TW" sz="4400" b="1">
                <a:solidFill>
                  <a:srgbClr val="0D1C3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DPP</a:t>
            </a:r>
            <a:r>
              <a:rPr lang="zh-TW" altLang="en-US" sz="4400" b="1">
                <a:solidFill>
                  <a:srgbClr val="0D1C3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揭露的六大關鍵資訊</a:t>
            </a: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2E58682D-BC4A-6CF1-B312-814AB019C8A3}"/>
              </a:ext>
            </a:extLst>
          </p:cNvPr>
          <p:cNvSpPr txBox="1"/>
          <p:nvPr/>
        </p:nvSpPr>
        <p:spPr>
          <a:xfrm>
            <a:off x="1759858" y="2196405"/>
            <a:ext cx="3048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400" b="1">
                <a:solidFill>
                  <a:srgbClr val="24B29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產品識別資訊</a:t>
            </a:r>
            <a:endParaRPr lang="en-US" altLang="zh-TW" sz="2400" b="1">
              <a:solidFill>
                <a:srgbClr val="24B29A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/>
            <a:r>
              <a:rPr lang="zh-TW" altLang="zh-TW" sz="20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如商品條碼</a:t>
            </a:r>
            <a:r>
              <a:rPr lang="en-US" altLang="zh-TW" sz="20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zh-TW" sz="20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GTIN／EAN</a:t>
            </a:r>
            <a:r>
              <a:rPr lang="en-US" altLang="zh-TW" sz="20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zh-TW" sz="20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及製造商基本資料</a:t>
            </a:r>
            <a:r>
              <a:rPr lang="zh-TW" altLang="en-US" sz="2000" b="1">
                <a:solidFill>
                  <a:srgbClr val="02264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000" b="1">
              <a:solidFill>
                <a:srgbClr val="02264A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E49C7DE2-986E-364C-D7F3-1F60E09752BA}"/>
              </a:ext>
            </a:extLst>
          </p:cNvPr>
          <p:cNvSpPr txBox="1"/>
          <p:nvPr/>
        </p:nvSpPr>
        <p:spPr>
          <a:xfrm>
            <a:off x="1727200" y="4415759"/>
            <a:ext cx="3048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TW" altLang="en-US" sz="2400" b="1" dirty="0">
                <a:solidFill>
                  <a:srgbClr val="24B29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材料組成</a:t>
            </a:r>
            <a:endParaRPr lang="en-US" altLang="zh-TW" sz="2400" b="1" dirty="0">
              <a:solidFill>
                <a:srgbClr val="02264A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關鍵原料來源、再生料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(Recycled Content)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比例。</a:t>
            </a:r>
            <a:endPara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279FCE96-7E77-F275-4468-970E7CF2640B}"/>
              </a:ext>
            </a:extLst>
          </p:cNvPr>
          <p:cNvSpPr txBox="1"/>
          <p:nvPr/>
        </p:nvSpPr>
        <p:spPr>
          <a:xfrm>
            <a:off x="1727200" y="6589777"/>
            <a:ext cx="3048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TW" altLang="en-US" sz="2400" b="1" dirty="0">
                <a:solidFill>
                  <a:srgbClr val="24B29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環境績效</a:t>
            </a:r>
            <a:endParaRPr lang="en-US" altLang="zh-TW" sz="2400" b="1" dirty="0">
              <a:solidFill>
                <a:srgbClr val="02264A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產品碳足跡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(Carbon Footprint)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能源效率表現。</a:t>
            </a:r>
            <a:endPara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5656938C-8789-4168-D269-AE6BA9E77A8F}"/>
              </a:ext>
            </a:extLst>
          </p:cNvPr>
          <p:cNvSpPr txBox="1"/>
          <p:nvPr/>
        </p:nvSpPr>
        <p:spPr>
          <a:xfrm>
            <a:off x="584200" y="8238653"/>
            <a:ext cx="748159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1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註解：</a:t>
            </a:r>
            <a:r>
              <a:rPr lang="zh-TW" altLang="zh-TW" sz="1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GTIN＝</a:t>
            </a:r>
            <a:r>
              <a:rPr lang="zh-TW" altLang="en-US" sz="1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全球貿易品項識別碼、</a:t>
            </a:r>
            <a:r>
              <a:rPr lang="zh-TW" altLang="zh-TW" sz="1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EAN＝</a:t>
            </a:r>
            <a:r>
              <a:rPr lang="zh-TW" altLang="en-US" sz="1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歐洲商品編碼</a:t>
            </a:r>
            <a:r>
              <a:rPr lang="en-US" altLang="zh-TW" sz="1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(13</a:t>
            </a:r>
            <a:r>
              <a:rPr lang="zh-TW" altLang="en-US" sz="1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碼條碼</a:t>
            </a:r>
            <a:r>
              <a:rPr lang="en-US" altLang="zh-TW" sz="1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16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B78BA1AE-38DD-54E7-B51E-6160A3BBA070}"/>
              </a:ext>
            </a:extLst>
          </p:cNvPr>
          <p:cNvSpPr txBox="1"/>
          <p:nvPr/>
        </p:nvSpPr>
        <p:spPr>
          <a:xfrm>
            <a:off x="12222064" y="2190786"/>
            <a:ext cx="329292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TW" altLang="en-US" sz="2400" b="1" dirty="0">
                <a:solidFill>
                  <a:srgbClr val="24B29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耐用與維修資訊</a:t>
            </a:r>
            <a:endParaRPr lang="en-US" altLang="zh-TW" sz="2400" b="1" dirty="0">
              <a:solidFill>
                <a:srgbClr val="24B29A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預估使用壽命、官方維修指引與零件清單。</a:t>
            </a:r>
            <a:endPara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C9C8F7C5-DC85-7C85-1CCF-2B222937A0EC}"/>
              </a:ext>
            </a:extLst>
          </p:cNvPr>
          <p:cNvSpPr txBox="1"/>
          <p:nvPr/>
        </p:nvSpPr>
        <p:spPr>
          <a:xfrm>
            <a:off x="12242799" y="4448417"/>
            <a:ext cx="327219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TW" altLang="en-US" sz="2400" b="1" dirty="0">
                <a:solidFill>
                  <a:srgbClr val="24B29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回收與拆解</a:t>
            </a:r>
            <a:endParaRPr lang="en-US" altLang="zh-TW" sz="2400" b="1" dirty="0">
              <a:solidFill>
                <a:srgbClr val="24B29A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安全拆解方式、材料再利用資訊</a:t>
            </a:r>
            <a:r>
              <a:rPr lang="zh-TW" altLang="en-US" sz="2000" dirty="0">
                <a:solidFill>
                  <a:srgbClr val="02264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000" dirty="0">
              <a:solidFill>
                <a:srgbClr val="02264A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C23BB21C-AC21-31E6-4F67-2772815B7D5A}"/>
              </a:ext>
            </a:extLst>
          </p:cNvPr>
          <p:cNvSpPr txBox="1"/>
          <p:nvPr/>
        </p:nvSpPr>
        <p:spPr>
          <a:xfrm>
            <a:off x="12297911" y="6589991"/>
            <a:ext cx="341834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400" b="1" dirty="0">
                <a:solidFill>
                  <a:srgbClr val="24B29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法規符合資訊</a:t>
            </a:r>
            <a:endParaRPr lang="en-US" altLang="zh-TW" sz="2400" b="1" dirty="0">
              <a:solidFill>
                <a:srgbClr val="02264A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產品測試結果、歐盟合規聲明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(Declaration Of Conformity)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5CAF3D08-ED51-904C-3B19-1BDEAD75FF09}"/>
              </a:ext>
            </a:extLst>
          </p:cNvPr>
          <p:cNvSpPr txBox="1"/>
          <p:nvPr/>
        </p:nvSpPr>
        <p:spPr>
          <a:xfrm>
            <a:off x="508000" y="8790801"/>
            <a:ext cx="86868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zh-TW" altLang="en-US" sz="1200" b="1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資料來源：</a:t>
            </a:r>
            <a:r>
              <a:rPr lang="en-US" altLang="zh-TW" sz="120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Methodology for defining data requirements for the Digital Product Passport under the ESPR framework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106A952D-D1B4-70D0-03A1-691B9ECCE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FED9A-50EF-6C52-60DE-F168575972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497708A5-EFD5-5ADA-3389-B130261F6D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5" y="-4683"/>
            <a:ext cx="16255290" cy="9139139"/>
          </a:xfrm>
          <a:prstGeom prst="rect">
            <a:avLst/>
          </a:prstGeom>
        </p:spPr>
      </p:pic>
      <p:sp>
        <p:nvSpPr>
          <p:cNvPr id="8" name="文字方塊 7">
            <a:extLst>
              <a:ext uri="{FF2B5EF4-FFF2-40B4-BE49-F238E27FC236}">
                <a16:creationId xmlns:a16="http://schemas.microsoft.com/office/drawing/2014/main" id="{9D5D5084-1436-2F1B-6F08-D8332D6F529A}"/>
              </a:ext>
            </a:extLst>
          </p:cNvPr>
          <p:cNvSpPr txBox="1"/>
          <p:nvPr/>
        </p:nvSpPr>
        <p:spPr>
          <a:xfrm>
            <a:off x="0" y="1005306"/>
            <a:ext cx="1625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altLang="zh-TW" sz="4400" b="1">
                <a:solidFill>
                  <a:srgbClr val="0D1C3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DPP</a:t>
            </a:r>
            <a:r>
              <a:rPr lang="zh-TW" altLang="en-US" sz="4400" b="1">
                <a:solidFill>
                  <a:srgbClr val="0D1C3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的分級共享與權限管理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530EF765-3FC6-4E87-A910-F50E068B7D0D}"/>
              </a:ext>
            </a:extLst>
          </p:cNvPr>
          <p:cNvSpPr txBox="1"/>
          <p:nvPr/>
        </p:nvSpPr>
        <p:spPr>
          <a:xfrm>
            <a:off x="11176000" y="2684847"/>
            <a:ext cx="38862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TW" altLang="en-US" sz="2000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完全存取所有合規證明與受關注物質</a:t>
            </a:r>
            <a:r>
              <a:rPr lang="en-US" altLang="zh-TW" sz="2000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(SoC)</a:t>
            </a:r>
            <a:r>
              <a:rPr lang="zh-TW" altLang="en-US" sz="2000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詳細資料。</a:t>
            </a:r>
            <a:endParaRPr lang="en-US" altLang="zh-TW" sz="2000" b="1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E13C43E9-E20A-CD43-A91D-EB90302064B6}"/>
              </a:ext>
            </a:extLst>
          </p:cNvPr>
          <p:cNvSpPr txBox="1"/>
          <p:nvPr/>
        </p:nvSpPr>
        <p:spPr>
          <a:xfrm>
            <a:off x="11633200" y="3997050"/>
            <a:ext cx="3505200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zh-TW" altLang="en-US" sz="2000" b="1" dirty="0">
                <a:solidFill>
                  <a:schemeClr val="bg1"/>
                </a:solidFill>
                <a:latin typeface="微軟正黑體"/>
                <a:ea typeface="微軟正黑體"/>
              </a:rPr>
              <a:t>供應鏈溯源數據與供應商營運績效指標。</a:t>
            </a:r>
            <a:endParaRPr lang="en-US" altLang="zh-TW" sz="2000" b="1" dirty="0">
              <a:solidFill>
                <a:schemeClr val="bg1"/>
              </a:solidFill>
              <a:latin typeface="微軟正黑體"/>
              <a:ea typeface="微軟正黑體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27C8C319-4CBD-2DAD-234C-AC09188982F4}"/>
              </a:ext>
            </a:extLst>
          </p:cNvPr>
          <p:cNvSpPr txBox="1"/>
          <p:nvPr/>
        </p:nvSpPr>
        <p:spPr>
          <a:xfrm>
            <a:off x="11846073" y="5366132"/>
            <a:ext cx="33713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TW" altLang="en-US" sz="2000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可存取拆解指南、備品清單與安全處理手冊。</a:t>
            </a:r>
            <a:endParaRPr lang="en-US" altLang="zh-TW" sz="2000" b="1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6EB2541F-E028-370E-DEDC-6B7B8E797448}"/>
              </a:ext>
            </a:extLst>
          </p:cNvPr>
          <p:cNvSpPr txBox="1"/>
          <p:nvPr/>
        </p:nvSpPr>
        <p:spPr>
          <a:xfrm>
            <a:off x="11930401" y="6670069"/>
            <a:ext cx="323746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TW" altLang="en-US" sz="2000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檢視基本使用資訊、耐用評級與回收材料比例。</a:t>
            </a:r>
            <a:endParaRPr lang="en-US" altLang="zh-TW" sz="2000" b="1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B21B0EF2-14FF-E805-2D8E-99D7464281C9}"/>
              </a:ext>
            </a:extLst>
          </p:cNvPr>
          <p:cNvSpPr txBox="1"/>
          <p:nvPr/>
        </p:nvSpPr>
        <p:spPr>
          <a:xfrm rot="20060306">
            <a:off x="7447471" y="3107115"/>
            <a:ext cx="20574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20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海關</a:t>
            </a:r>
            <a:r>
              <a:rPr lang="en-US" altLang="zh-TW" sz="20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</a:p>
          <a:p>
            <a:pPr algn="ctr"/>
            <a:r>
              <a:rPr lang="zh-TW" altLang="en-US" sz="20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監管機構</a:t>
            </a:r>
            <a:endParaRPr lang="en-US" altLang="zh-TW" sz="20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09A11279-FC26-5492-3516-44E8B0A05843}"/>
              </a:ext>
            </a:extLst>
          </p:cNvPr>
          <p:cNvSpPr txBox="1"/>
          <p:nvPr/>
        </p:nvSpPr>
        <p:spPr>
          <a:xfrm rot="20060306">
            <a:off x="7838030" y="4540552"/>
            <a:ext cx="2057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20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製造</a:t>
            </a:r>
            <a:r>
              <a:rPr lang="en-US" altLang="zh-TW" sz="20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20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進口商</a:t>
            </a:r>
            <a:endParaRPr lang="en-US" altLang="zh-TW" sz="20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96A7FFA6-ADA3-844B-D0F0-0E8169FFC6EA}"/>
              </a:ext>
            </a:extLst>
          </p:cNvPr>
          <p:cNvSpPr txBox="1"/>
          <p:nvPr/>
        </p:nvSpPr>
        <p:spPr>
          <a:xfrm rot="20060306">
            <a:off x="8142829" y="5757770"/>
            <a:ext cx="2057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20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維修</a:t>
            </a:r>
            <a:r>
              <a:rPr lang="en-US" altLang="zh-TW" sz="20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20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回收業者</a:t>
            </a:r>
            <a:endParaRPr lang="en-US" altLang="zh-TW" sz="20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35E5B1DD-C9EF-BEFF-C503-F41C96FBC61B}"/>
              </a:ext>
            </a:extLst>
          </p:cNvPr>
          <p:cNvSpPr txBox="1"/>
          <p:nvPr/>
        </p:nvSpPr>
        <p:spPr>
          <a:xfrm rot="20060306">
            <a:off x="8447628" y="6939878"/>
            <a:ext cx="2057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20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一般消費者</a:t>
            </a:r>
            <a:endParaRPr lang="en-US" altLang="zh-TW" sz="20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039F0EC7-DE7D-A03D-EB51-4B15C4AC946E}"/>
              </a:ext>
            </a:extLst>
          </p:cNvPr>
          <p:cNvSpPr txBox="1"/>
          <p:nvPr/>
        </p:nvSpPr>
        <p:spPr>
          <a:xfrm>
            <a:off x="1104900" y="2645441"/>
            <a:ext cx="4419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>
                <a:solidFill>
                  <a:srgbClr val="0D1C3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DPP</a:t>
            </a:r>
            <a:r>
              <a:rPr lang="zh-TW" altLang="en-US" sz="2800" b="1">
                <a:solidFill>
                  <a:srgbClr val="0D1C3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並非全面公開，而是透過標準化資料串接與交換格式，依權限自動分享所需資訊。</a:t>
            </a:r>
            <a:endParaRPr lang="en-US" altLang="zh-TW" sz="2800" b="1">
              <a:solidFill>
                <a:srgbClr val="0D1C35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9C6976ED-1D0E-E84F-3ACA-674B8C8F27BF}"/>
              </a:ext>
            </a:extLst>
          </p:cNvPr>
          <p:cNvSpPr txBox="1"/>
          <p:nvPr/>
        </p:nvSpPr>
        <p:spPr>
          <a:xfrm>
            <a:off x="508000" y="8790801"/>
            <a:ext cx="86868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zh-TW" altLang="en-US" sz="1200" b="1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資料來源：</a:t>
            </a:r>
            <a:r>
              <a:rPr lang="en-US" altLang="zh-TW" sz="120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Methodology for defining data requirements for the Digital Product Passport under the ESPR framework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753E4739-BB60-54F7-4949-9EFF1918D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5704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 11">
            <a:extLst>
              <a:ext uri="{FF2B5EF4-FFF2-40B4-BE49-F238E27FC236}">
                <a16:creationId xmlns:a16="http://schemas.microsoft.com/office/drawing/2014/main" id="{F99AC485-081C-76A2-A2D2-2B36171CBD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232"/>
            <a:ext cx="16255999" cy="9139537"/>
          </a:xfrm>
          <a:prstGeom prst="rect">
            <a:avLst/>
          </a:prstGeom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713DDE29-6AC5-5FE7-F2E7-BE8A71D3725C}"/>
              </a:ext>
            </a:extLst>
          </p:cNvPr>
          <p:cNvSpPr txBox="1"/>
          <p:nvPr/>
        </p:nvSpPr>
        <p:spPr>
          <a:xfrm>
            <a:off x="682676" y="2667000"/>
            <a:ext cx="23114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zh-TW" altLang="en-US" sz="2400" b="1">
                <a:solidFill>
                  <a:srgbClr val="02264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資料輸出介面</a:t>
            </a:r>
            <a:r>
              <a:rPr lang="en-US" altLang="zh-TW" sz="2400" b="1">
                <a:solidFill>
                  <a:srgbClr val="02264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</a:p>
          <a:p>
            <a:pPr algn="r"/>
            <a:r>
              <a:rPr lang="en-US" altLang="zh-TW" sz="20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Output Interface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C0FBDEA3-5F1C-DC0F-D7AA-439B890A0184}"/>
              </a:ext>
            </a:extLst>
          </p:cNvPr>
          <p:cNvSpPr txBox="1"/>
          <p:nvPr/>
        </p:nvSpPr>
        <p:spPr>
          <a:xfrm>
            <a:off x="682676" y="4572000"/>
            <a:ext cx="23114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TW" sz="2400" b="1">
                <a:solidFill>
                  <a:srgbClr val="02264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DPP</a:t>
            </a:r>
            <a:r>
              <a:rPr lang="zh-TW" altLang="en-US" sz="2400" b="1">
                <a:solidFill>
                  <a:srgbClr val="02264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平台</a:t>
            </a:r>
            <a:r>
              <a:rPr lang="en-US" altLang="zh-TW" sz="2400" b="1">
                <a:solidFill>
                  <a:srgbClr val="02264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</a:p>
          <a:p>
            <a:pPr algn="r"/>
            <a:r>
              <a:rPr lang="en-US" altLang="zh-TW" sz="20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DPP Platform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357CF715-3184-CF06-0281-00CE908068F3}"/>
              </a:ext>
            </a:extLst>
          </p:cNvPr>
          <p:cNvSpPr txBox="1"/>
          <p:nvPr/>
        </p:nvSpPr>
        <p:spPr>
          <a:xfrm>
            <a:off x="682676" y="6454229"/>
            <a:ext cx="23114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zh-TW" altLang="en-US" sz="2400" b="1">
                <a:solidFill>
                  <a:srgbClr val="02264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內部系統</a:t>
            </a:r>
            <a:r>
              <a:rPr lang="en-US" altLang="zh-TW" sz="2400" b="1">
                <a:solidFill>
                  <a:srgbClr val="02264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</a:p>
          <a:p>
            <a:pPr algn="r"/>
            <a:r>
              <a:rPr lang="en-US" altLang="zh-TW" sz="20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Internal Systems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E0B87AF8-41DE-5F73-8404-A2B193A8989E}"/>
              </a:ext>
            </a:extLst>
          </p:cNvPr>
          <p:cNvSpPr txBox="1"/>
          <p:nvPr/>
        </p:nvSpPr>
        <p:spPr>
          <a:xfrm>
            <a:off x="10374406" y="2611086"/>
            <a:ext cx="506648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TW" altLang="en-US" sz="2400" b="1">
                <a:solidFill>
                  <a:srgbClr val="02264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實體與數位橋樑－</a:t>
            </a:r>
            <a:endParaRPr lang="en-US" altLang="zh-TW" sz="2400" b="1">
              <a:solidFill>
                <a:srgbClr val="02264A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/>
            <a:r>
              <a:rPr lang="zh-TW" altLang="en-US" sz="20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產出</a:t>
            </a:r>
            <a:r>
              <a:rPr lang="en-US" altLang="zh-TW" sz="20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QR-Code</a:t>
            </a:r>
            <a:r>
              <a:rPr lang="zh-TW" altLang="en-US" sz="20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z="20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NFC</a:t>
            </a:r>
            <a:r>
              <a:rPr lang="zh-TW" altLang="en-US" sz="20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標籤，供海關、品牌商與消費者掃描讀取。</a:t>
            </a:r>
            <a:endParaRPr lang="en-US" altLang="zh-TW" sz="20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0BADD733-8662-A9E9-46B0-D6B5DA7D3A67}"/>
              </a:ext>
            </a:extLst>
          </p:cNvPr>
          <p:cNvSpPr txBox="1"/>
          <p:nvPr/>
        </p:nvSpPr>
        <p:spPr>
          <a:xfrm>
            <a:off x="10376715" y="4657201"/>
            <a:ext cx="506648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400" b="1">
                <a:solidFill>
                  <a:srgbClr val="02264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平台建置與安全機制－</a:t>
            </a:r>
            <a:endParaRPr lang="en-US" altLang="zh-TW" sz="2400" b="1">
              <a:solidFill>
                <a:srgbClr val="02264A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/>
            <a:r>
              <a:rPr lang="zh-TW" altLang="en-US" sz="20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建立</a:t>
            </a:r>
            <a:r>
              <a:rPr lang="en-US" altLang="zh-TW" sz="20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DPP</a:t>
            </a:r>
            <a:r>
              <a:rPr lang="zh-TW" altLang="en-US" sz="20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專屬平台，導入數位簽章確保資料不可竄改，設定利害關係人共享權限。</a:t>
            </a:r>
            <a:endParaRPr lang="en-US" altLang="zh-TW" sz="20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8258E87D-2392-AB1B-69C2-EE588CE7A8BE}"/>
              </a:ext>
            </a:extLst>
          </p:cNvPr>
          <p:cNvSpPr txBox="1"/>
          <p:nvPr/>
        </p:nvSpPr>
        <p:spPr>
          <a:xfrm>
            <a:off x="10361706" y="6636074"/>
            <a:ext cx="506648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TW" altLang="en-US" sz="2400" b="1" dirty="0">
                <a:solidFill>
                  <a:srgbClr val="02264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資料標準化與擷取－</a:t>
            </a:r>
            <a:endParaRPr lang="en-US" altLang="zh-TW" sz="2400" b="1" dirty="0">
              <a:solidFill>
                <a:srgbClr val="02264A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串接企業內部的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ERP(Enterprise Resource Planning)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PLM(Product Lifecycle Management)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系統。</a:t>
            </a:r>
            <a:endPara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36A99A8B-DBB5-7AFE-6080-4C6AC829EC5D}"/>
              </a:ext>
            </a:extLst>
          </p:cNvPr>
          <p:cNvSpPr txBox="1"/>
          <p:nvPr/>
        </p:nvSpPr>
        <p:spPr>
          <a:xfrm>
            <a:off x="1" y="1005306"/>
            <a:ext cx="158242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altLang="zh-TW" sz="4400" b="1">
                <a:solidFill>
                  <a:srgbClr val="0D1C3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DPP</a:t>
            </a:r>
            <a:r>
              <a:rPr lang="zh-TW" altLang="en-US" sz="4400" b="1">
                <a:solidFill>
                  <a:srgbClr val="0D1C3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運作所需的企業系統架構</a:t>
            </a: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5614338C-3985-06F4-023B-6DCBEA9FE5D2}"/>
              </a:ext>
            </a:extLst>
          </p:cNvPr>
          <p:cNvSpPr txBox="1"/>
          <p:nvPr/>
        </p:nvSpPr>
        <p:spPr>
          <a:xfrm>
            <a:off x="508000" y="8790801"/>
            <a:ext cx="86868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zh-TW" altLang="en-US" sz="1200" b="1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資料來源：</a:t>
            </a:r>
            <a:r>
              <a:rPr lang="en-US" altLang="zh-TW" sz="120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Methodology for defining data requirements for the Digital Product Passport under the ESPR framework</a:t>
            </a:r>
          </a:p>
        </p:txBody>
      </p:sp>
      <p:sp>
        <p:nvSpPr>
          <p:cNvPr id="10" name="投影片編號版面配置區 9">
            <a:extLst>
              <a:ext uri="{FF2B5EF4-FFF2-40B4-BE49-F238E27FC236}">
                <a16:creationId xmlns:a16="http://schemas.microsoft.com/office/drawing/2014/main" id="{206122A6-F076-F92C-114B-163D1EF28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588" y="1339"/>
            <a:ext cx="16259175" cy="9141322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A868607B-E9B8-424C-BBA4-3770D62759A9}"/>
              </a:ext>
            </a:extLst>
          </p:cNvPr>
          <p:cNvSpPr txBox="1"/>
          <p:nvPr/>
        </p:nvSpPr>
        <p:spPr>
          <a:xfrm>
            <a:off x="0" y="930682"/>
            <a:ext cx="1625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altLang="zh-TW" sz="4400" b="1">
                <a:solidFill>
                  <a:srgbClr val="0D1C3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DPP</a:t>
            </a:r>
            <a:r>
              <a:rPr lang="zh-TW" altLang="en-US" sz="4400" b="1">
                <a:solidFill>
                  <a:srgbClr val="0D1C3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跨國資料互通的基礎架構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087134C8-186F-473D-AE40-73F52C10B265}"/>
              </a:ext>
            </a:extLst>
          </p:cNvPr>
          <p:cNvSpPr txBox="1"/>
          <p:nvPr/>
        </p:nvSpPr>
        <p:spPr>
          <a:xfrm>
            <a:off x="247904" y="3200400"/>
            <a:ext cx="32766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zh-TW" altLang="en-US" sz="2400" b="1">
                <a:solidFill>
                  <a:srgbClr val="2D416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技術層</a:t>
            </a:r>
            <a:r>
              <a:rPr lang="en-US" altLang="zh-TW" sz="2400" b="1">
                <a:solidFill>
                  <a:srgbClr val="2D416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</a:p>
          <a:p>
            <a:pPr algn="r"/>
            <a:r>
              <a:rPr lang="en-US" altLang="zh-TW" sz="2000" b="1">
                <a:solidFill>
                  <a:srgbClr val="02264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Technical Layer</a:t>
            </a:r>
            <a:endParaRPr lang="en-US" altLang="zh-TW" sz="20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1218CAB1-1D25-4D12-9E0A-0DC97345E8A8}"/>
              </a:ext>
            </a:extLst>
          </p:cNvPr>
          <p:cNvSpPr txBox="1"/>
          <p:nvPr/>
        </p:nvSpPr>
        <p:spPr>
          <a:xfrm>
            <a:off x="-54864" y="4931873"/>
            <a:ext cx="35814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zh-TW" altLang="en-US" sz="2400" b="1">
                <a:solidFill>
                  <a:srgbClr val="2D416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語意層</a:t>
            </a:r>
            <a:r>
              <a:rPr lang="en-US" altLang="zh-TW" sz="2400" b="1">
                <a:solidFill>
                  <a:srgbClr val="2D416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</a:p>
          <a:p>
            <a:pPr algn="r"/>
            <a:r>
              <a:rPr lang="en-US" altLang="zh-TW" sz="2000" b="1">
                <a:solidFill>
                  <a:srgbClr val="02264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Semantic Layer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7DEE1E95-13F0-4413-8431-96A92DBFF1C5}"/>
              </a:ext>
            </a:extLst>
          </p:cNvPr>
          <p:cNvSpPr/>
          <p:nvPr/>
        </p:nvSpPr>
        <p:spPr>
          <a:xfrm>
            <a:off x="12896849" y="3169404"/>
            <a:ext cx="289560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資料傳輸與系統介接技術，包含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API(Application Programming Interface)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JSON(JavaScript Object Notation)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格式及歐盟資料空間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(Data Space)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en-US" dirty="0"/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5AE66F48-9752-4C8F-A58F-D5389645F423}"/>
              </a:ext>
            </a:extLst>
          </p:cNvPr>
          <p:cNvSpPr txBox="1"/>
          <p:nvPr/>
        </p:nvSpPr>
        <p:spPr>
          <a:xfrm>
            <a:off x="-56896" y="6437376"/>
            <a:ext cx="35814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zh-TW" altLang="en-US" sz="2400" b="1">
                <a:solidFill>
                  <a:srgbClr val="2D416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法規層</a:t>
            </a:r>
            <a:r>
              <a:rPr lang="en-US" altLang="zh-TW" sz="2400" b="1">
                <a:solidFill>
                  <a:srgbClr val="2D416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</a:p>
          <a:p>
            <a:pPr algn="r"/>
            <a:r>
              <a:rPr lang="en-US" altLang="zh-TW" sz="2000" b="1">
                <a:solidFill>
                  <a:srgbClr val="02264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Legal Layer</a:t>
            </a:r>
            <a:r>
              <a:rPr lang="zh-TW" altLang="en-US" sz="2000" b="1">
                <a:solidFill>
                  <a:srgbClr val="02264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endParaRPr lang="en-US" altLang="zh-TW" sz="2000" b="1">
              <a:solidFill>
                <a:srgbClr val="02264A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422B94B-06E1-46A8-9D3F-5CAA2F9778F3}"/>
              </a:ext>
            </a:extLst>
          </p:cNvPr>
          <p:cNvSpPr/>
          <p:nvPr/>
        </p:nvSpPr>
        <p:spPr>
          <a:xfrm>
            <a:off x="12898881" y="4900877"/>
            <a:ext cx="289356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定義資料共通語言與標準化格式，如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GS1 GTIN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Digital Link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ECLASS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8CB7FB00-209E-4AF3-8178-C62F02881127}"/>
              </a:ext>
            </a:extLst>
          </p:cNvPr>
          <p:cNvSpPr/>
          <p:nvPr/>
        </p:nvSpPr>
        <p:spPr>
          <a:xfrm>
            <a:off x="12896849" y="6487705"/>
            <a:ext cx="30797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ESPR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、電池法規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(Battery Regulation)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等歐盟法規，構成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DPP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資料蒐集與揭露的法律依據。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D51C77A3-4744-B219-3E46-7CADA9866988}"/>
              </a:ext>
            </a:extLst>
          </p:cNvPr>
          <p:cNvSpPr txBox="1"/>
          <p:nvPr/>
        </p:nvSpPr>
        <p:spPr>
          <a:xfrm>
            <a:off x="508000" y="8790801"/>
            <a:ext cx="86868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zh-TW" altLang="en-US" sz="1200" b="1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資料來源：</a:t>
            </a:r>
            <a:r>
              <a:rPr lang="en-US" altLang="zh-TW" sz="120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Methodology for defining data requirements for the Digital Product Passport under the ESPR framework</a:t>
            </a: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A9B200A0-58BF-45EE-97AE-DE5B8A59C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113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588" y="1338"/>
            <a:ext cx="16259176" cy="9141323"/>
          </a:xfrm>
          <a:prstGeom prst="rect">
            <a:avLst/>
          </a:prstGeom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A7472928-C74F-CEED-3383-D6D7621AB3C6}"/>
              </a:ext>
            </a:extLst>
          </p:cNvPr>
          <p:cNvSpPr txBox="1"/>
          <p:nvPr/>
        </p:nvSpPr>
        <p:spPr>
          <a:xfrm>
            <a:off x="10352080" y="4414814"/>
            <a:ext cx="472440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TW" sz="2800" b="1" dirty="0">
                <a:solidFill>
                  <a:srgbClr val="23686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STEP</a:t>
            </a:r>
            <a:r>
              <a:rPr lang="zh-TW" altLang="en-US" sz="2800" b="1" dirty="0">
                <a:solidFill>
                  <a:srgbClr val="23686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2800" b="1" dirty="0">
                <a:solidFill>
                  <a:srgbClr val="23686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2800" b="1" dirty="0">
                <a:solidFill>
                  <a:srgbClr val="23686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－盤查永續資訊</a:t>
            </a:r>
            <a:endParaRPr lang="en-US" altLang="zh-TW" sz="2800" b="1" dirty="0">
              <a:solidFill>
                <a:srgbClr val="23686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啟動產品生命週期評估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(LCA)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，精算產品碳足跡並確認再生料比例。</a:t>
            </a:r>
            <a:endPara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BBFFEFAF-8564-8D68-AAFB-509F2CD91B9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4800" y="-2209800"/>
            <a:ext cx="4267200" cy="561188"/>
          </a:xfrm>
          <a:prstGeom prst="rect">
            <a:avLst/>
          </a:prstGeom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id="{8CFA90C1-705C-230A-415A-C5F6E138B978}"/>
              </a:ext>
            </a:extLst>
          </p:cNvPr>
          <p:cNvSpPr txBox="1"/>
          <p:nvPr/>
        </p:nvSpPr>
        <p:spPr>
          <a:xfrm>
            <a:off x="0" y="1005306"/>
            <a:ext cx="1625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zh-TW" altLang="en-US" sz="4400" b="1">
                <a:solidFill>
                  <a:srgbClr val="0D1C3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企業導入</a:t>
            </a:r>
            <a:r>
              <a:rPr lang="en-US" altLang="zh-TW" sz="4400" b="1">
                <a:solidFill>
                  <a:srgbClr val="0D1C3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DPP</a:t>
            </a:r>
            <a:r>
              <a:rPr lang="zh-TW" altLang="en-US" sz="4400" b="1">
                <a:solidFill>
                  <a:srgbClr val="0D1C3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的實務路徑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2A625EF4-84A2-6CF0-15BC-690B2CD1CD9D}"/>
              </a:ext>
            </a:extLst>
          </p:cNvPr>
          <p:cNvSpPr txBox="1"/>
          <p:nvPr/>
        </p:nvSpPr>
        <p:spPr>
          <a:xfrm>
            <a:off x="8699500" y="5729841"/>
            <a:ext cx="48768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TW" sz="2800" b="1" dirty="0">
                <a:solidFill>
                  <a:srgbClr val="072B4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STEP</a:t>
            </a:r>
            <a:r>
              <a:rPr lang="zh-TW" altLang="en-US" sz="2800" b="1" dirty="0">
                <a:solidFill>
                  <a:srgbClr val="072B4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2800" b="1" dirty="0">
                <a:solidFill>
                  <a:srgbClr val="072B4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2800" b="1" dirty="0">
                <a:solidFill>
                  <a:srgbClr val="072B4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－建立追溯機制</a:t>
            </a:r>
            <a:endParaRPr lang="en-US" altLang="zh-TW" sz="2800" b="1" dirty="0">
              <a:solidFill>
                <a:srgbClr val="072B4D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升級製造執行系統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(Manufacturing Execution System, MES)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，建立單一產品批次的完整生產履歷與物料流向追蹤。</a:t>
            </a:r>
            <a:endPara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FC50C400-BC5B-FC6E-7D0C-DA0878CC4E4F}"/>
              </a:ext>
            </a:extLst>
          </p:cNvPr>
          <p:cNvSpPr txBox="1"/>
          <p:nvPr/>
        </p:nvSpPr>
        <p:spPr>
          <a:xfrm>
            <a:off x="6719782" y="7352645"/>
            <a:ext cx="5751618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TW" sz="2800" b="1" dirty="0">
                <a:solidFill>
                  <a:srgbClr val="5F6E8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STEP</a:t>
            </a:r>
            <a:r>
              <a:rPr lang="zh-TW" altLang="en-US" sz="2800" b="1" dirty="0">
                <a:solidFill>
                  <a:srgbClr val="5F6E8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2800" b="1" dirty="0">
                <a:solidFill>
                  <a:srgbClr val="5F6E8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2800" b="1" dirty="0">
                <a:solidFill>
                  <a:srgbClr val="5F6E8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－盤點產品資料</a:t>
            </a:r>
            <a:endParaRPr lang="en-US" altLang="zh-TW" sz="2800" b="1" dirty="0">
              <a:solidFill>
                <a:srgbClr val="5F6E83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整合研發與採購部門資訊，將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BOM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表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物料清單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、供應商合規資料及認證文件全面數位化管理。</a:t>
            </a:r>
            <a:endPara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88ADF151-5CCD-BE9F-ED7C-2764B3696FFC}"/>
              </a:ext>
            </a:extLst>
          </p:cNvPr>
          <p:cNvSpPr txBox="1"/>
          <p:nvPr/>
        </p:nvSpPr>
        <p:spPr>
          <a:xfrm>
            <a:off x="4165600" y="2209800"/>
            <a:ext cx="4725882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TW" sz="2800" b="1">
                <a:solidFill>
                  <a:srgbClr val="177B5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STEP</a:t>
            </a:r>
            <a:r>
              <a:rPr lang="zh-TW" altLang="en-US" sz="2800" b="1">
                <a:solidFill>
                  <a:srgbClr val="177B5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2800" b="1">
                <a:solidFill>
                  <a:srgbClr val="177B5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</a:t>
            </a:r>
            <a:r>
              <a:rPr lang="zh-TW" altLang="en-US" sz="2800" b="1">
                <a:solidFill>
                  <a:srgbClr val="177B5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－建置數位資料架構</a:t>
            </a:r>
            <a:endParaRPr lang="en-US" altLang="zh-TW" sz="2800" b="1">
              <a:solidFill>
                <a:srgbClr val="177B5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r"/>
            <a:r>
              <a:rPr lang="zh-TW" altLang="en-US" sz="20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導入</a:t>
            </a:r>
            <a:r>
              <a:rPr lang="en-US" altLang="zh-TW" sz="20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GS1</a:t>
            </a:r>
            <a:r>
              <a:rPr lang="zh-TW" altLang="en-US" sz="20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標準，建置對外連結的</a:t>
            </a:r>
            <a:endParaRPr lang="en-US" altLang="zh-TW" sz="20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r"/>
            <a:r>
              <a:rPr lang="en-US" altLang="zh-TW" sz="20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QR-Code/NFC</a:t>
            </a:r>
            <a:r>
              <a:rPr lang="zh-TW" altLang="en-US" sz="20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軟體與動態資料庫系統。</a:t>
            </a:r>
            <a:endParaRPr lang="en-US" altLang="zh-TW" sz="20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投影片編號版面配置區 9">
            <a:extLst>
              <a:ext uri="{FF2B5EF4-FFF2-40B4-BE49-F238E27FC236}">
                <a16:creationId xmlns:a16="http://schemas.microsoft.com/office/drawing/2014/main" id="{3C70D483-19C0-CE0D-C830-438E194D9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C5D8999B-3B57-4277-E447-26692EFBD923}"/>
              </a:ext>
            </a:extLst>
          </p:cNvPr>
          <p:cNvSpPr txBox="1"/>
          <p:nvPr/>
        </p:nvSpPr>
        <p:spPr>
          <a:xfrm>
            <a:off x="507999" y="8790801"/>
            <a:ext cx="1069575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zh-TW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資料來源：</a:t>
            </a:r>
            <a:r>
              <a:rPr lang="en-US" altLang="zh-TW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Methodology for defining data requirements for the Digital Product Passport under the ESPR framework</a:t>
            </a:r>
            <a:r>
              <a: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；塑膠中心整理</a:t>
            </a:r>
            <a:r>
              <a:rPr lang="en-US" altLang="zh-TW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(2026</a:t>
            </a:r>
            <a:r>
              <a: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CE0D3B-F6DE-8EB3-52E4-E2F4A10DD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47111A91-1CA6-A7FA-E9D4-8393FD2363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968" y="0"/>
            <a:ext cx="16263936" cy="9144000"/>
          </a:xfrm>
          <a:prstGeom prst="rect">
            <a:avLst/>
          </a:prstGeom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7D2DA0D5-3AFD-ACBC-4114-F4E96B40CC30}"/>
              </a:ext>
            </a:extLst>
          </p:cNvPr>
          <p:cNvSpPr txBox="1"/>
          <p:nvPr/>
        </p:nvSpPr>
        <p:spPr>
          <a:xfrm>
            <a:off x="0" y="1005306"/>
            <a:ext cx="1625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zh-TW" altLang="en-US" sz="4400" b="1">
                <a:solidFill>
                  <a:srgbClr val="0D1C3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迎接</a:t>
            </a:r>
            <a:r>
              <a:rPr lang="en-US" altLang="zh-TW" sz="4400" b="1">
                <a:solidFill>
                  <a:srgbClr val="0D1C3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DPP</a:t>
            </a:r>
            <a:r>
              <a:rPr lang="zh-TW" altLang="en-US" sz="4400" b="1">
                <a:solidFill>
                  <a:srgbClr val="0D1C3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時代：出口企業的三大核心認知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15178D40-6FCC-50B1-3F22-B9CC1D917B2F}"/>
              </a:ext>
            </a:extLst>
          </p:cNvPr>
          <p:cNvSpPr txBox="1"/>
          <p:nvPr/>
        </p:nvSpPr>
        <p:spPr>
          <a:xfrm>
            <a:off x="2028297" y="3810000"/>
            <a:ext cx="274690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TW" sz="3200" b="1">
                <a:solidFill>
                  <a:srgbClr val="2D416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3200" b="1">
                <a:solidFill>
                  <a:srgbClr val="2D416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合規即生存</a:t>
            </a:r>
            <a:endParaRPr lang="en-US" altLang="zh-TW" sz="3200" b="1">
              <a:solidFill>
                <a:srgbClr val="2D416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DB17A7EB-E88B-F9D5-15E7-376A2EDD50DD}"/>
              </a:ext>
            </a:extLst>
          </p:cNvPr>
          <p:cNvSpPr txBox="1"/>
          <p:nvPr/>
        </p:nvSpPr>
        <p:spPr>
          <a:xfrm>
            <a:off x="1411395" y="4749226"/>
            <a:ext cx="3916907" cy="2294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DPP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為歐盟推動循環經濟的重要工具，預期將逐步擴大適用範圍，未來將成為企業進入歐盟市場及符合永續要求的重要依據。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3DCB7E44-AD6E-B58C-11CE-15B4B925DF5F}"/>
              </a:ext>
            </a:extLst>
          </p:cNvPr>
          <p:cNvSpPr txBox="1"/>
          <p:nvPr/>
        </p:nvSpPr>
        <p:spPr>
          <a:xfrm>
            <a:off x="5920052" y="3810000"/>
            <a:ext cx="4343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sz="3200" b="1">
                <a:solidFill>
                  <a:srgbClr val="2D416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z="3200" b="1">
                <a:solidFill>
                  <a:srgbClr val="2D416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全球數據治理</a:t>
            </a:r>
            <a:endParaRPr lang="en-US" altLang="zh-TW" sz="3200" b="1">
              <a:solidFill>
                <a:srgbClr val="2D416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A09937F4-57B0-1240-6AC4-628601E6A8FC}"/>
              </a:ext>
            </a:extLst>
          </p:cNvPr>
          <p:cNvSpPr txBox="1"/>
          <p:nvPr/>
        </p:nvSpPr>
        <p:spPr>
          <a:xfrm>
            <a:off x="6127846" y="4731732"/>
            <a:ext cx="3916906" cy="2743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3500"/>
              </a:lnSpc>
            </a:pP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涵蓋產品全生命週期資料，包括碳排、材料溯源、維修拆解及供應鏈透明度；企業須建置角色基礎存取控制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(RBAC)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，確保資料安全與機密保護。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0401BA8B-210C-FF55-B4E6-D35281644CE3}"/>
              </a:ext>
            </a:extLst>
          </p:cNvPr>
          <p:cNvSpPr txBox="1"/>
          <p:nvPr/>
        </p:nvSpPr>
        <p:spPr>
          <a:xfrm>
            <a:off x="10718802" y="3810000"/>
            <a:ext cx="427090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sz="3200" b="1">
                <a:solidFill>
                  <a:srgbClr val="2D416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sz="3200" b="1">
                <a:solidFill>
                  <a:srgbClr val="2D416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啟動數位轉型</a:t>
            </a:r>
            <a:endParaRPr lang="en-US" altLang="zh-TW" sz="3200" b="1">
              <a:solidFill>
                <a:srgbClr val="2D416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930A0294-5917-6FD8-E1CC-1ED5CE22BE9A}"/>
              </a:ext>
            </a:extLst>
          </p:cNvPr>
          <p:cNvSpPr txBox="1"/>
          <p:nvPr/>
        </p:nvSpPr>
        <p:spPr>
          <a:xfrm>
            <a:off x="11015326" y="4700763"/>
            <a:ext cx="3668233" cy="2294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3500"/>
              </a:lnSpc>
            </a:pP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2027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年電池產業即將實施，企業須提前整合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ERP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PLM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系統，並建立符合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JSON-LD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等國際標準資料格式。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15" name="直線接點 14">
            <a:extLst>
              <a:ext uri="{FF2B5EF4-FFF2-40B4-BE49-F238E27FC236}">
                <a16:creationId xmlns:a16="http://schemas.microsoft.com/office/drawing/2014/main" id="{38CFFFF4-4BAA-E43D-384D-9460083D83D1}"/>
              </a:ext>
            </a:extLst>
          </p:cNvPr>
          <p:cNvCxnSpPr/>
          <p:nvPr/>
        </p:nvCxnSpPr>
        <p:spPr>
          <a:xfrm>
            <a:off x="1724152" y="4572000"/>
            <a:ext cx="3276600" cy="0"/>
          </a:xfrm>
          <a:prstGeom prst="line">
            <a:avLst/>
          </a:prstGeom>
          <a:ln w="571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接點 15">
            <a:extLst>
              <a:ext uri="{FF2B5EF4-FFF2-40B4-BE49-F238E27FC236}">
                <a16:creationId xmlns:a16="http://schemas.microsoft.com/office/drawing/2014/main" id="{9620D860-1569-E75E-3342-C3E758CD4BBF}"/>
              </a:ext>
            </a:extLst>
          </p:cNvPr>
          <p:cNvCxnSpPr/>
          <p:nvPr/>
        </p:nvCxnSpPr>
        <p:spPr>
          <a:xfrm>
            <a:off x="6465644" y="4572000"/>
            <a:ext cx="3276600" cy="0"/>
          </a:xfrm>
          <a:prstGeom prst="line">
            <a:avLst/>
          </a:prstGeom>
          <a:ln w="571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接點 16">
            <a:extLst>
              <a:ext uri="{FF2B5EF4-FFF2-40B4-BE49-F238E27FC236}">
                <a16:creationId xmlns:a16="http://schemas.microsoft.com/office/drawing/2014/main" id="{1A0051E1-041B-4E7C-DE8D-4E00C9A21EA9}"/>
              </a:ext>
            </a:extLst>
          </p:cNvPr>
          <p:cNvCxnSpPr/>
          <p:nvPr/>
        </p:nvCxnSpPr>
        <p:spPr>
          <a:xfrm>
            <a:off x="11203759" y="4541520"/>
            <a:ext cx="3276600" cy="0"/>
          </a:xfrm>
          <a:prstGeom prst="line">
            <a:avLst/>
          </a:prstGeom>
          <a:ln w="571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>
            <a:extLst>
              <a:ext uri="{FF2B5EF4-FFF2-40B4-BE49-F238E27FC236}">
                <a16:creationId xmlns:a16="http://schemas.microsoft.com/office/drawing/2014/main" id="{532E2917-5880-5D84-13F9-55A61235442F}"/>
              </a:ext>
            </a:extLst>
          </p:cNvPr>
          <p:cNvSpPr txBox="1"/>
          <p:nvPr/>
        </p:nvSpPr>
        <p:spPr>
          <a:xfrm>
            <a:off x="507999" y="8790801"/>
            <a:ext cx="1069575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zh-TW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資料來源：</a:t>
            </a:r>
            <a:r>
              <a:rPr lang="en-US" altLang="zh-TW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Methodology for defining data requirements for the Digital Product Passport under the ESPR framework</a:t>
            </a:r>
            <a:r>
              <a: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；塑膠中心整理</a:t>
            </a:r>
            <a:r>
              <a:rPr lang="en-US" altLang="zh-TW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(2026</a:t>
            </a:r>
            <a:r>
              <a:rPr lang="zh-TW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</p:txBody>
      </p:sp>
      <p:sp>
        <p:nvSpPr>
          <p:cNvPr id="8" name="投影片編號版面配置區 7">
            <a:extLst>
              <a:ext uri="{FF2B5EF4-FFF2-40B4-BE49-F238E27FC236}">
                <a16:creationId xmlns:a16="http://schemas.microsoft.com/office/drawing/2014/main" id="{DBFA35DC-2731-DED1-047F-D09F5B133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01319-8FB3-42DC-9F42-35066DD4CB76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6694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文件" ma:contentTypeID="0x0101004EF430E7BFD9A6449A76B58DC880C78C" ma:contentTypeVersion="10" ma:contentTypeDescription="建立新的文件。" ma:contentTypeScope="" ma:versionID="33297efe868d899177fc3fe820ca300a">
  <xsd:schema xmlns:xsd="http://www.w3.org/2001/XMLSchema" xmlns:xs="http://www.w3.org/2001/XMLSchema" xmlns:p="http://schemas.microsoft.com/office/2006/metadata/properties" xmlns:ns2="539dc2f8-d027-4982-96b9-2bb86266c7a5" targetNamespace="http://schemas.microsoft.com/office/2006/metadata/properties" ma:root="true" ma:fieldsID="f570b559ade4c38fde138c1ba75b154c" ns2:_="">
    <xsd:import namespace="539dc2f8-d027-4982-96b9-2bb86266c7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9dc2f8-d027-4982-96b9-2bb86266c7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影像標籤" ma:readOnly="false" ma:fieldId="{5cf76f15-5ced-4ddc-b409-7134ff3c332f}" ma:taxonomyMulti="true" ma:sspId="573c143a-5515-408f-beb1-77a74293c58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內容類型"/>
        <xsd:element ref="dc:title" minOccurs="0" maxOccurs="1" ma:index="4" ma:displayName="標題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39dc2f8-d027-4982-96b9-2bb86266c7a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EED2B68-048B-4E64-A3D5-B9117A6419DB}"/>
</file>

<file path=customXml/itemProps2.xml><?xml version="1.0" encoding="utf-8"?>
<ds:datastoreItem xmlns:ds="http://schemas.openxmlformats.org/officeDocument/2006/customXml" ds:itemID="{65F41C03-0F12-40CA-ADA7-B012569A1E4B}"/>
</file>

<file path=customXml/itemProps3.xml><?xml version="1.0" encoding="utf-8"?>
<ds:datastoreItem xmlns:ds="http://schemas.openxmlformats.org/officeDocument/2006/customXml" ds:itemID="{4338A1F6-EB64-4D6A-8368-33E53DA70533}"/>
</file>

<file path=docMetadata/LabelInfo.xml><?xml version="1.0" encoding="utf-8"?>
<clbl:labelList xmlns:clbl="http://schemas.microsoft.com/office/2020/mipLabelMetadata">
  <clbl:label id="{1e60a43e-b414-4c11-95e6-ffd35bcc52d0}" enabled="0" method="" siteId="{1e60a43e-b414-4c11-95e6-ffd35bcc52d0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484</TotalTime>
  <Words>1312</Words>
  <Application>Microsoft Office PowerPoint</Application>
  <PresentationFormat>自訂</PresentationFormat>
  <Paragraphs>141</Paragraphs>
  <Slides>10</Slides>
  <Notes>7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6" baseType="lpstr">
      <vt:lpstr>Microsoft JhengHei</vt:lpstr>
      <vt:lpstr>Microsoft JhengHei</vt:lpstr>
      <vt:lpstr>Aptos</vt:lpstr>
      <vt:lpstr>Arial</vt:lpstr>
      <vt:lpstr>Calibri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hrp0623[黃如萍]</dc:creator>
  <cp:lastModifiedBy>蕭斯元 Patrick Hsiao</cp:lastModifiedBy>
  <cp:revision>50</cp:revision>
  <dcterms:created xsi:type="dcterms:W3CDTF">2006-08-16T00:00:00Z</dcterms:created>
  <dcterms:modified xsi:type="dcterms:W3CDTF">2026-08-17T08:38:57Z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0x0101004EF430E7BFD9A6449A76B58DC880C78C</vt:lpwstr>
  </property>
</Properties>
</file>