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73" r:id="rId2"/>
    <p:sldId id="258" r:id="rId3"/>
    <p:sldId id="274" r:id="rId4"/>
    <p:sldId id="259" r:id="rId5"/>
    <p:sldId id="262" r:id="rId6"/>
    <p:sldId id="263" r:id="rId7"/>
    <p:sldId id="264" r:id="rId8"/>
    <p:sldId id="261" r:id="rId9"/>
    <p:sldId id="260" r:id="rId1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E4C524-9154-8DF7-F5D9-12B179A78540}" name="jenna17[李靜雯]" initials="靜李" userId="S::jenna17@pidc.org.tw::f88c8e16-5c58-4993-bb7d-4f6e2408905c" providerId="AD"/>
  <p188:author id="{9B5C1E6E-9C19-1993-343A-E3D8919960DB}" name="hrp0623[黃如萍]" initials="如黃" userId="S::hrp0623@pidc.org.tw::21e15d0c-bd1b-4b78-ac4c-35e62f2b25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9B83"/>
    <a:srgbClr val="093A73"/>
    <a:srgbClr val="026867"/>
    <a:srgbClr val="AD0406"/>
    <a:srgbClr val="00595C"/>
    <a:srgbClr val="F78600"/>
    <a:srgbClr val="FD9207"/>
    <a:srgbClr val="1F9837"/>
    <a:srgbClr val="004DCB"/>
    <a:srgbClr val="0A78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蕭斯元 Patrick Hsiao" userId="6898e51f-dda3-40f4-b455-1b999810cd76" providerId="ADAL" clId="{0E51AEE4-EB2C-423F-8A94-44978CBD1700}"/>
    <pc:docChg chg="undo custSel addSld delSld modSld">
      <pc:chgData name="蕭斯元 Patrick Hsiao" userId="6898e51f-dda3-40f4-b455-1b999810cd76" providerId="ADAL" clId="{0E51AEE4-EB2C-423F-8A94-44978CBD1700}" dt="2026-08-17T08:37:53.058" v="13" actId="478"/>
      <pc:docMkLst>
        <pc:docMk/>
      </pc:docMkLst>
      <pc:sldChg chg="delSp mod">
        <pc:chgData name="蕭斯元 Patrick Hsiao" userId="6898e51f-dda3-40f4-b455-1b999810cd76" providerId="ADAL" clId="{0E51AEE4-EB2C-423F-8A94-44978CBD1700}" dt="2026-08-17T08:37:40.056" v="2" actId="478"/>
        <pc:sldMkLst>
          <pc:docMk/>
          <pc:sldMk cId="0" sldId="258"/>
        </pc:sldMkLst>
        <pc:picChg chg="del">
          <ac:chgData name="蕭斯元 Patrick Hsiao" userId="6898e51f-dda3-40f4-b455-1b999810cd76" providerId="ADAL" clId="{0E51AEE4-EB2C-423F-8A94-44978CBD1700}" dt="2026-08-17T08:37:40.056" v="2" actId="478"/>
          <ac:picMkLst>
            <pc:docMk/>
            <pc:sldMk cId="0" sldId="258"/>
            <ac:picMk id="15" creationId="{2243597B-9FCF-5AE0-FE24-3B37BE781295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7:44.228" v="6" actId="478"/>
        <pc:sldMkLst>
          <pc:docMk/>
          <pc:sldMk cId="0" sldId="259"/>
        </pc:sldMkLst>
        <pc:picChg chg="del">
          <ac:chgData name="蕭斯元 Patrick Hsiao" userId="6898e51f-dda3-40f4-b455-1b999810cd76" providerId="ADAL" clId="{0E51AEE4-EB2C-423F-8A94-44978CBD1700}" dt="2026-08-17T08:37:44.228" v="6" actId="478"/>
          <ac:picMkLst>
            <pc:docMk/>
            <pc:sldMk cId="0" sldId="259"/>
            <ac:picMk id="15" creationId="{BAC62B6A-24D4-6F17-20BC-BB8985E334A0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7:53.058" v="13" actId="478"/>
        <pc:sldMkLst>
          <pc:docMk/>
          <pc:sldMk cId="0" sldId="260"/>
        </pc:sldMkLst>
        <pc:picChg chg="del">
          <ac:chgData name="蕭斯元 Patrick Hsiao" userId="6898e51f-dda3-40f4-b455-1b999810cd76" providerId="ADAL" clId="{0E51AEE4-EB2C-423F-8A94-44978CBD1700}" dt="2026-08-17T08:37:53.058" v="13" actId="478"/>
          <ac:picMkLst>
            <pc:docMk/>
            <pc:sldMk cId="0" sldId="260"/>
            <ac:picMk id="7" creationId="{1A13F42E-C650-4EBF-2C5D-A0F36587D7CC}"/>
          </ac:picMkLst>
        </pc:picChg>
      </pc:sldChg>
      <pc:sldChg chg="delSp modSp mod">
        <pc:chgData name="蕭斯元 Patrick Hsiao" userId="6898e51f-dda3-40f4-b455-1b999810cd76" providerId="ADAL" clId="{0E51AEE4-EB2C-423F-8A94-44978CBD1700}" dt="2026-08-17T08:37:51.469" v="12" actId="478"/>
        <pc:sldMkLst>
          <pc:docMk/>
          <pc:sldMk cId="0" sldId="261"/>
        </pc:sldMkLst>
        <pc:picChg chg="del mod">
          <ac:chgData name="蕭斯元 Patrick Hsiao" userId="6898e51f-dda3-40f4-b455-1b999810cd76" providerId="ADAL" clId="{0E51AEE4-EB2C-423F-8A94-44978CBD1700}" dt="2026-08-17T08:37:51.469" v="12" actId="478"/>
          <ac:picMkLst>
            <pc:docMk/>
            <pc:sldMk cId="0" sldId="261"/>
            <ac:picMk id="5" creationId="{6FA295D5-6C7F-B464-AEF5-4B3B50048097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7:45.659" v="7" actId="478"/>
        <pc:sldMkLst>
          <pc:docMk/>
          <pc:sldMk cId="0" sldId="262"/>
        </pc:sldMkLst>
        <pc:picChg chg="del">
          <ac:chgData name="蕭斯元 Patrick Hsiao" userId="6898e51f-dda3-40f4-b455-1b999810cd76" providerId="ADAL" clId="{0E51AEE4-EB2C-423F-8A94-44978CBD1700}" dt="2026-08-17T08:37:45.659" v="7" actId="478"/>
          <ac:picMkLst>
            <pc:docMk/>
            <pc:sldMk cId="0" sldId="262"/>
            <ac:picMk id="10" creationId="{302A6CE8-272C-B23F-3DD6-BDC5498D949F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7:47.800" v="8" actId="478"/>
        <pc:sldMkLst>
          <pc:docMk/>
          <pc:sldMk cId="0" sldId="263"/>
        </pc:sldMkLst>
        <pc:picChg chg="del">
          <ac:chgData name="蕭斯元 Patrick Hsiao" userId="6898e51f-dda3-40f4-b455-1b999810cd76" providerId="ADAL" clId="{0E51AEE4-EB2C-423F-8A94-44978CBD1700}" dt="2026-08-17T08:37:47.800" v="8" actId="478"/>
          <ac:picMkLst>
            <pc:docMk/>
            <pc:sldMk cId="0" sldId="263"/>
            <ac:picMk id="9" creationId="{BB5988FD-A438-2614-F266-E1810866FFAC}"/>
          </ac:picMkLst>
        </pc:picChg>
      </pc:sldChg>
      <pc:sldChg chg="delSp modSp mod">
        <pc:chgData name="蕭斯元 Patrick Hsiao" userId="6898e51f-dda3-40f4-b455-1b999810cd76" providerId="ADAL" clId="{0E51AEE4-EB2C-423F-8A94-44978CBD1700}" dt="2026-08-17T08:37:49.793" v="10" actId="478"/>
        <pc:sldMkLst>
          <pc:docMk/>
          <pc:sldMk cId="0" sldId="264"/>
        </pc:sldMkLst>
        <pc:picChg chg="del mod">
          <ac:chgData name="蕭斯元 Patrick Hsiao" userId="6898e51f-dda3-40f4-b455-1b999810cd76" providerId="ADAL" clId="{0E51AEE4-EB2C-423F-8A94-44978CBD1700}" dt="2026-08-17T08:37:49.793" v="10" actId="478"/>
          <ac:picMkLst>
            <pc:docMk/>
            <pc:sldMk cId="0" sldId="264"/>
            <ac:picMk id="11" creationId="{997BE309-3CCB-5282-CAA0-163794197F3E}"/>
          </ac:picMkLst>
        </pc:picChg>
      </pc:sldChg>
      <pc:sldChg chg="addSp delSp mod">
        <pc:chgData name="蕭斯元 Patrick Hsiao" userId="6898e51f-dda3-40f4-b455-1b999810cd76" providerId="ADAL" clId="{0E51AEE4-EB2C-423F-8A94-44978CBD1700}" dt="2026-08-17T08:37:37.950" v="1" actId="22"/>
        <pc:sldMkLst>
          <pc:docMk/>
          <pc:sldMk cId="0" sldId="273"/>
        </pc:sldMkLst>
        <pc:spChg chg="add">
          <ac:chgData name="蕭斯元 Patrick Hsiao" userId="6898e51f-dda3-40f4-b455-1b999810cd76" providerId="ADAL" clId="{0E51AEE4-EB2C-423F-8A94-44978CBD1700}" dt="2026-08-17T08:37:37.950" v="1" actId="22"/>
          <ac:spMkLst>
            <pc:docMk/>
            <pc:sldMk cId="0" sldId="273"/>
            <ac:spMk id="5" creationId="{FB9E801B-B76D-C7E4-1887-BAB47519DA92}"/>
          </ac:spMkLst>
        </pc:spChg>
        <pc:picChg chg="del">
          <ac:chgData name="蕭斯元 Patrick Hsiao" userId="6898e51f-dda3-40f4-b455-1b999810cd76" providerId="ADAL" clId="{0E51AEE4-EB2C-423F-8A94-44978CBD1700}" dt="2026-08-17T08:37:36.750" v="0" actId="478"/>
          <ac:picMkLst>
            <pc:docMk/>
            <pc:sldMk cId="0" sldId="273"/>
            <ac:picMk id="8" creationId="{AF9F6755-8AEC-F7FC-91AF-81BC61AA22D9}"/>
          </ac:picMkLst>
        </pc:picChg>
      </pc:sldChg>
      <pc:sldChg chg="delSp add del mod">
        <pc:chgData name="蕭斯元 Patrick Hsiao" userId="6898e51f-dda3-40f4-b455-1b999810cd76" providerId="ADAL" clId="{0E51AEE4-EB2C-423F-8A94-44978CBD1700}" dt="2026-08-17T08:37:43.008" v="5" actId="478"/>
        <pc:sldMkLst>
          <pc:docMk/>
          <pc:sldMk cId="2001190247" sldId="274"/>
        </pc:sldMkLst>
        <pc:picChg chg="del">
          <ac:chgData name="蕭斯元 Patrick Hsiao" userId="6898e51f-dda3-40f4-b455-1b999810cd76" providerId="ADAL" clId="{0E51AEE4-EB2C-423F-8A94-44978CBD1700}" dt="2026-08-17T08:37:43.008" v="5" actId="478"/>
          <ac:picMkLst>
            <pc:docMk/>
            <pc:sldMk cId="2001190247" sldId="274"/>
            <ac:picMk id="5" creationId="{E559578C-D4F3-3A7E-946F-74B1FB900EDF}"/>
          </ac:picMkLst>
        </pc:picChg>
      </pc:sldChg>
    </pc:docChg>
  </pc:docChgLst>
  <pc:docChgLst>
    <pc:chgData name="jenna17[李靜雯]" userId="S::jenna17@pidc.org.tw::f88c8e16-5c58-4993-bb7d-4f6e2408905c" providerId="AD" clId="Web-{0957AEDD-CBC4-0B14-A9F3-10C437B994AF}"/>
    <pc:docChg chg="modSld">
      <pc:chgData name="jenna17[李靜雯]" userId="S::jenna17@pidc.org.tw::f88c8e16-5c58-4993-bb7d-4f6e2408905c" providerId="AD" clId="Web-{0957AEDD-CBC4-0B14-A9F3-10C437B994AF}" dt="2026-07-30T05:53:00.957" v="2" actId="1076"/>
      <pc:docMkLst>
        <pc:docMk/>
      </pc:docMkLst>
      <pc:sldChg chg="modSp">
        <pc:chgData name="jenna17[李靜雯]" userId="S::jenna17@pidc.org.tw::f88c8e16-5c58-4993-bb7d-4f6e2408905c" providerId="AD" clId="Web-{0957AEDD-CBC4-0B14-A9F3-10C437B994AF}" dt="2026-07-30T05:53:00.957" v="2" actId="1076"/>
        <pc:sldMkLst>
          <pc:docMk/>
          <pc:sldMk cId="0" sldId="273"/>
        </pc:sldMkLst>
        <pc:spChg chg="mod">
          <ac:chgData name="jenna17[李靜雯]" userId="S::jenna17@pidc.org.tw::f88c8e16-5c58-4993-bb7d-4f6e2408905c" providerId="AD" clId="Web-{0957AEDD-CBC4-0B14-A9F3-10C437B994AF}" dt="2026-07-30T05:52:49.785" v="0" actId="20577"/>
          <ac:spMkLst>
            <pc:docMk/>
            <pc:sldMk cId="0" sldId="273"/>
            <ac:spMk id="4" creationId="{2347EF28-DB75-EDB4-3E04-18A639A622BD}"/>
          </ac:spMkLst>
        </pc:spChg>
        <pc:spChg chg="mod">
          <ac:chgData name="jenna17[李靜雯]" userId="S::jenna17@pidc.org.tw::f88c8e16-5c58-4993-bb7d-4f6e2408905c" providerId="AD" clId="Web-{0957AEDD-CBC4-0B14-A9F3-10C437B994AF}" dt="2026-07-30T05:53:00.957" v="2" actId="1076"/>
          <ac:spMkLst>
            <pc:docMk/>
            <pc:sldMk cId="0" sldId="273"/>
            <ac:spMk id="10" creationId="{A122C81A-D516-83EF-FE1D-52E822EB9EC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374EF-32B8-44D5-B7D0-F14ADA839E98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3B09B-E6A0-41DF-9BF8-60E3D6EED4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3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3B09B-E6A0-41DF-9BF8-60E3D6EED43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522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3B09B-E6A0-41DF-9BF8-60E3D6EED43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8141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3B09B-E6A0-41DF-9BF8-60E3D6EED43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448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3B09B-E6A0-41DF-9BF8-60E3D6EED43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3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3B09B-E6A0-41DF-9BF8-60E3D6EED43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3256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3B09B-E6A0-41DF-9BF8-60E3D6EED43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316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FF-039C-4225-9B3B-B550551DEE13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B3EB-9DA7-490F-B995-0D9A54DF998E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4CE2-C825-4BD5-8A5F-084A49A0BDC2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0E148-34AF-4BD2-A82B-866AE7020640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A1CF-C25B-4C0A-B6C3-62C382B0FA9A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F1D2-D3D7-4200-9A06-CDDF064C7DDC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9A361-B5B7-432B-932E-1B3A9FC26379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CE47-BC23-429E-9DBA-0DDD2224F791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FBB-DEB9-49DC-944C-AEEDAD3E3068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D0AD-34CB-4B10-9A82-AEA912AE4F6F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3AFB8-562E-4AD9-9347-EF638AF39702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1B145-4D5D-4147-B3A7-72E32CE61BA2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B734058-9D1A-BBB5-8D13-65D4D1141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93"/>
            <a:ext cx="16255999" cy="9142213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A73C7DD9-C6D1-923B-E3EB-EEDE8C5FAB6E}"/>
              </a:ext>
            </a:extLst>
          </p:cNvPr>
          <p:cNvSpPr txBox="1"/>
          <p:nvPr/>
        </p:nvSpPr>
        <p:spPr>
          <a:xfrm>
            <a:off x="889000" y="1911317"/>
            <a:ext cx="119634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0000" b="1" dirty="0">
                <a:solidFill>
                  <a:srgbClr val="0F2D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歐盟</a:t>
            </a:r>
            <a:r>
              <a:rPr lang="en-US" altLang="zh-TW" sz="10000" b="1" dirty="0">
                <a:solidFill>
                  <a:srgbClr val="0F2D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</a:p>
          <a:p>
            <a:pPr>
              <a:buNone/>
            </a:pPr>
            <a:r>
              <a:rPr lang="zh-TW" altLang="en-US" sz="10000" b="1" dirty="0">
                <a:solidFill>
                  <a:srgbClr val="0F2D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驅動產業改變解析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122C81A-D516-83EF-FE1D-52E822EB9ECE}"/>
              </a:ext>
            </a:extLst>
          </p:cNvPr>
          <p:cNvSpPr/>
          <p:nvPr/>
        </p:nvSpPr>
        <p:spPr>
          <a:xfrm>
            <a:off x="1041400" y="5218544"/>
            <a:ext cx="10132929" cy="820738"/>
          </a:xfrm>
          <a:prstGeom prst="roundRect">
            <a:avLst/>
          </a:prstGeom>
          <a:solidFill>
            <a:srgbClr val="069B8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1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347EF28-DB75-EDB4-3E04-18A639A622BD}"/>
              </a:ext>
            </a:extLst>
          </p:cNvPr>
          <p:cNvSpPr txBox="1"/>
          <p:nvPr/>
        </p:nvSpPr>
        <p:spPr>
          <a:xfrm>
            <a:off x="1115929" y="5289977"/>
            <a:ext cx="1005840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PPWR(</a:t>
            </a:r>
            <a:r>
              <a:rPr lang="zh-TW" altLang="en-US" sz="200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包裝及包裝廢棄物規章</a:t>
            </a:r>
            <a:r>
              <a:rPr lang="en-US" altLang="zh-TW" sz="200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)</a:t>
            </a:r>
            <a:r>
              <a:rPr lang="zh-TW" altLang="en-US" sz="2000">
                <a:solidFill>
                  <a:schemeClr val="bg1"/>
                </a:solidFill>
                <a:effectLst/>
                <a:latin typeface="微軟正黑體"/>
                <a:ea typeface="微軟正黑體"/>
              </a:rPr>
              <a:t>建立包裝全生命週期管理制度，涵蓋減量、可回收、再生料及重複使用等循環包裝要求。</a:t>
            </a:r>
            <a:endParaRPr lang="zh-TW" altLang="en-US" sz="2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B9E801B-B76D-C7E4-1887-BAB47519DA92}"/>
              </a:ext>
            </a:extLst>
          </p:cNvPr>
          <p:cNvSpPr txBox="1"/>
          <p:nvPr/>
        </p:nvSpPr>
        <p:spPr>
          <a:xfrm>
            <a:off x="12395200" y="83820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財團法人塑膠工業技術發展中心</a:t>
            </a:r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986404F-252B-82A8-7BCF-38935D699CA9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474" b="2941"/>
          <a:stretch>
            <a:fillRect/>
          </a:stretch>
        </p:blipFill>
        <p:spPr>
          <a:xfrm>
            <a:off x="889000" y="1137287"/>
            <a:ext cx="14325600" cy="771804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8F283AB-12A7-0189-00B5-06ED8C1C566C}"/>
              </a:ext>
            </a:extLst>
          </p:cNvPr>
          <p:cNvSpPr txBox="1"/>
          <p:nvPr/>
        </p:nvSpPr>
        <p:spPr>
          <a:xfrm>
            <a:off x="889000" y="1396015"/>
            <a:ext cx="1432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4000" b="1" spc="18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4000" b="1" spc="18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的本質轉變：從終端廢棄回收走向全週期的管理</a:t>
            </a:r>
            <a:endParaRPr lang="zh-TW" altLang="en-US" sz="4000" b="1" spc="18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58442E1-8BA9-FC98-2E2B-68F0C9FE5BFF}"/>
              </a:ext>
            </a:extLst>
          </p:cNvPr>
          <p:cNvSpPr txBox="1"/>
          <p:nvPr/>
        </p:nvSpPr>
        <p:spPr>
          <a:xfrm>
            <a:off x="2413000" y="3812826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核心邏輯：著重終端廢棄物回收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78D9613-54EF-00AF-9201-0C8321117099}"/>
              </a:ext>
            </a:extLst>
          </p:cNvPr>
          <p:cNvSpPr txBox="1"/>
          <p:nvPr/>
        </p:nvSpPr>
        <p:spPr>
          <a:xfrm>
            <a:off x="2413000" y="5045108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4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商業定位：包裝僅為產品的附屬品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7928648-D734-DF50-6C4F-7D4999814B4F}"/>
              </a:ext>
            </a:extLst>
          </p:cNvPr>
          <p:cNvSpPr txBox="1"/>
          <p:nvPr/>
        </p:nvSpPr>
        <p:spPr>
          <a:xfrm>
            <a:off x="2413000" y="627739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市場驅動：價格驅動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97FC12F-3C1F-6853-B500-21A2BC7B7462}"/>
              </a:ext>
            </a:extLst>
          </p:cNvPr>
          <p:cNvSpPr txBox="1"/>
          <p:nvPr/>
        </p:nvSpPr>
        <p:spPr>
          <a:xfrm>
            <a:off x="8609426" y="3786916"/>
            <a:ext cx="626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400" b="1" spc="-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核心邏輯：全生命週期管理與減廢減碳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08D4A6C-09A5-B818-4285-DC6C0719B1B5}"/>
              </a:ext>
            </a:extLst>
          </p:cNvPr>
          <p:cNvSpPr txBox="1"/>
          <p:nvPr/>
        </p:nvSpPr>
        <p:spPr>
          <a:xfrm>
            <a:off x="8609426" y="5045108"/>
            <a:ext cx="606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商業定位</a:t>
            </a:r>
            <a:r>
              <a:rPr lang="zh-TW" altLang="en-US" sz="2400" b="1" spc="-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包裝本身即為高價值資源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1325B29-D2F4-9DA4-D960-DA29FE89F493}"/>
              </a:ext>
            </a:extLst>
          </p:cNvPr>
          <p:cNvSpPr txBox="1"/>
          <p:nvPr/>
        </p:nvSpPr>
        <p:spPr>
          <a:xfrm>
            <a:off x="8609426" y="627739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市場驅動</a:t>
            </a:r>
            <a:r>
              <a:rPr lang="zh-TW" altLang="en-US" sz="2400" b="1" spc="-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合規驅動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407217-0E40-54F4-C697-DE88FD7C1025}"/>
              </a:ext>
            </a:extLst>
          </p:cNvPr>
          <p:cNvSpPr txBox="1"/>
          <p:nvPr/>
        </p:nvSpPr>
        <p:spPr>
          <a:xfrm>
            <a:off x="2413000" y="7876342"/>
            <a:ext cx="117590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關鍵轉變：合規不再是加分項目，而是進入歐盟市場的必備門檻。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32942B2-D9F4-17B1-CD4C-1D83E520D8E4}"/>
              </a:ext>
            </a:extLst>
          </p:cNvPr>
          <p:cNvSpPr txBox="1"/>
          <p:nvPr/>
        </p:nvSpPr>
        <p:spPr>
          <a:xfrm>
            <a:off x="2108201" y="2451477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PPWD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buNone/>
            </a:pPr>
            <a:r>
              <a:rPr lang="en-US" altLang="zh-TW" sz="2000" b="1" dirty="0"/>
              <a:t>(Packaging and Packaging Waste Directive)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5B42EDB-7FF2-D35A-4B4E-BC56A84B95CC}"/>
              </a:ext>
            </a:extLst>
          </p:cNvPr>
          <p:cNvSpPr txBox="1"/>
          <p:nvPr/>
        </p:nvSpPr>
        <p:spPr>
          <a:xfrm>
            <a:off x="8292513" y="2438400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法規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buNone/>
            </a:pPr>
            <a:r>
              <a:rPr lang="en-US" altLang="zh-TW" sz="2000" b="1" dirty="0"/>
              <a:t>(Packaging and Packaging Waste Regulation)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98F644E-9034-971A-A92D-9070623BF1E0}"/>
              </a:ext>
            </a:extLst>
          </p:cNvPr>
          <p:cNvSpPr txBox="1"/>
          <p:nvPr/>
        </p:nvSpPr>
        <p:spPr>
          <a:xfrm>
            <a:off x="889000" y="8874081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European Commission (PPWR Proposal)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；塑膠中心整理 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(2026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2DA65D3E-200B-EE02-9326-EC9E0B7E1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49025" y="8687457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2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5BD8A-FFC4-651D-E831-84382ED29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64C9140-947D-60C5-14D5-1B5094F86CB7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可回收</a:t>
            </a:r>
            <a:endParaRPr lang="zh-TW" altLang="en-US" dirty="0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3BDFB9F6-F604-B271-90B7-ABD39B2C3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400" y="954660"/>
            <a:ext cx="14935200" cy="8189339"/>
          </a:xfrm>
          <a:prstGeom prst="rect">
            <a:avLst/>
          </a:prstGeom>
        </p:spPr>
      </p:pic>
      <p:sp>
        <p:nvSpPr>
          <p:cNvPr id="14" name="投影片編號版面配置區 17">
            <a:extLst>
              <a:ext uri="{FF2B5EF4-FFF2-40B4-BE49-F238E27FC236}">
                <a16:creationId xmlns:a16="http://schemas.microsoft.com/office/drawing/2014/main" id="{DAFAA182-69DE-2101-9A0D-C647FE499313}"/>
              </a:ext>
            </a:extLst>
          </p:cNvPr>
          <p:cNvSpPr txBox="1">
            <a:spLocks/>
          </p:cNvSpPr>
          <p:nvPr/>
        </p:nvSpPr>
        <p:spPr>
          <a:xfrm>
            <a:off x="13949025" y="877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3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BB38363-D443-7370-80E7-17334639A48C}"/>
              </a:ext>
            </a:extLst>
          </p:cNvPr>
          <p:cNvSpPr txBox="1"/>
          <p:nvPr/>
        </p:nvSpPr>
        <p:spPr>
          <a:xfrm>
            <a:off x="1085129" y="8790801"/>
            <a:ext cx="81292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PPWR: The EU Packaging Waste Regulation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；塑膠中心整理 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(2026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BB36E5A-A5EA-BAA6-3361-B0E8AAC557BA}"/>
              </a:ext>
            </a:extLst>
          </p:cNvPr>
          <p:cNvSpPr txBox="1"/>
          <p:nvPr/>
        </p:nvSpPr>
        <p:spPr>
          <a:xfrm>
            <a:off x="8821900" y="6797017"/>
            <a:ext cx="227798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●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級：≥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95%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可回收　</a:t>
            </a:r>
            <a:endParaRPr lang="en-US" altLang="zh-TW" sz="16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●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級：≥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80%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可回收 　</a:t>
            </a:r>
            <a:endParaRPr lang="en-US" altLang="zh-TW" sz="16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●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級：≥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可回收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B26B4589-1D8B-5394-C7C3-FFE4BDA064A3}"/>
              </a:ext>
            </a:extLst>
          </p:cNvPr>
          <p:cNvSpPr txBox="1"/>
          <p:nvPr/>
        </p:nvSpPr>
        <p:spPr>
          <a:xfrm>
            <a:off x="12233835" y="3985571"/>
            <a:ext cx="2742585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PCR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比例第二階段目標：</a:t>
            </a:r>
            <a:endParaRPr lang="en-US" altLang="zh-TW" sz="1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依包裝類型訂定不同消費後回收塑料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(Post-Consumer Recycled Plastic,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PCR)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比例要求：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PET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、食品接觸 ≥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一次性飲料瓶 ≥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65%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其他塑膠包裝 ≥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65%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PET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接觸敏感型包裝≥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25%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部分非接觸敏感塑膠包裝最高可達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65%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運輸與電商包裝重複使用率提高至 </a:t>
            </a:r>
            <a:r>
              <a:rPr lang="en-US" altLang="zh-TW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en-US" sz="1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03C2E41-712C-8CF5-4FBC-E7C8181C4180}"/>
              </a:ext>
            </a:extLst>
          </p:cNvPr>
          <p:cNvSpPr txBox="1"/>
          <p:nvPr/>
        </p:nvSpPr>
        <p:spPr>
          <a:xfrm>
            <a:off x="5056267" y="3901417"/>
            <a:ext cx="301510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包裝空隙率強制 ≤</a:t>
            </a:r>
            <a:r>
              <a:rPr lang="en-US" altLang="zh-TW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適用電商、運輸與集合包裝，限制過度包裝。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en-US" altLang="zh-TW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PCR</a:t>
            </a:r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含量要求 </a:t>
            </a:r>
            <a:r>
              <a:rPr lang="en-US" altLang="zh-TW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(10%-35%)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依食品接觸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非食品接觸包裝類型訂定不同要求。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包裝可回收等級須達</a:t>
            </a:r>
            <a:r>
              <a:rPr lang="en-US" altLang="zh-TW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A/B/C</a:t>
            </a:r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須符合歐盟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Design for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Recycling(</a:t>
            </a:r>
            <a:r>
              <a:rPr lang="en-US" altLang="zh-TW" sz="1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DfR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評估標準。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禁用特定一次性塑膠包裝</a:t>
            </a:r>
            <a:endParaRPr lang="en-US" altLang="zh-TW" sz="1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適用具替代方案之餐飲、旅宿與零售用途包裝。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運輸與電商包裝重複使用率提升至 </a:t>
            </a:r>
            <a:r>
              <a:rPr lang="en-US" altLang="zh-TW" sz="1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40%</a:t>
            </a:r>
            <a:endParaRPr lang="zh-TW" altLang="en-US" sz="1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7BB541D-B367-A63B-68C1-B895B94E8686}"/>
              </a:ext>
            </a:extLst>
          </p:cNvPr>
          <p:cNvSpPr txBox="1"/>
          <p:nvPr/>
        </p:nvSpPr>
        <p:spPr>
          <a:xfrm>
            <a:off x="8715726" y="3985571"/>
            <a:ext cx="2732820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淘汰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級可回收包裝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針對回收效率與回收相容性較低之包裝。</a:t>
            </a:r>
            <a:endPara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僅限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/B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級高回收性包裝進入歐盟市場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需符合高回收效率與回收系統相容性要求。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1B18A53-F9D3-A3DB-E464-A3A8E5264EA0}"/>
              </a:ext>
            </a:extLst>
          </p:cNvPr>
          <p:cNvSpPr txBox="1"/>
          <p:nvPr/>
        </p:nvSpPr>
        <p:spPr>
          <a:xfrm>
            <a:off x="1607069" y="3985571"/>
            <a:ext cx="2645603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TW" sz="16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16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全面適用</a:t>
            </a:r>
            <a:endParaRPr lang="en-US" altLang="zh-TW" sz="1600" b="1" dirty="0">
              <a:solidFill>
                <a:srgbClr val="066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適用於所有進入歐盟市場之包裝與包裝廢棄物。</a:t>
            </a:r>
            <a:endParaRPr lang="en-US" altLang="zh-TW" sz="1600" b="1" dirty="0">
              <a:solidFill>
                <a:srgbClr val="066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en-US" altLang="zh-TW" sz="16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PFAS</a:t>
            </a:r>
            <a:r>
              <a:rPr lang="zh-TW" altLang="en-US" sz="16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等有害化學物質限制生效</a:t>
            </a:r>
            <a:endParaRPr lang="en-US" altLang="zh-TW" sz="1600" b="1" dirty="0">
              <a:solidFill>
                <a:srgbClr val="066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主要針對食品接觸包裝等高風險應用。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1600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總氟含量≤</a:t>
            </a:r>
            <a:r>
              <a:rPr lang="en-US" altLang="zh-TW" sz="1600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50ppm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適用食品接觸包裝，用於限制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PFAS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類含氟化學物質。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08BD5B1-DF88-6676-8085-E32DBCB465FD}"/>
              </a:ext>
            </a:extLst>
          </p:cNvPr>
          <p:cNvSpPr txBox="1"/>
          <p:nvPr/>
        </p:nvSpPr>
        <p:spPr>
          <a:xfrm>
            <a:off x="2280589" y="2948970"/>
            <a:ext cx="220937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TW" sz="20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20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正式生效</a:t>
            </a:r>
            <a:endParaRPr lang="en-US" altLang="zh-TW" sz="2000" b="1" dirty="0">
              <a:solidFill>
                <a:srgbClr val="066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</a:pPr>
            <a:r>
              <a:rPr lang="zh-TW" altLang="en-US" sz="2000" b="1" dirty="0">
                <a:solidFill>
                  <a:srgbClr val="066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開始適用階段</a:t>
            </a:r>
            <a:endParaRPr lang="en-US" altLang="zh-TW" sz="2000" b="1" dirty="0">
              <a:solidFill>
                <a:srgbClr val="066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7684FE42-7964-06C0-79D8-B431D1DCDC9B}"/>
              </a:ext>
            </a:extLst>
          </p:cNvPr>
          <p:cNvSpPr txBox="1"/>
          <p:nvPr/>
        </p:nvSpPr>
        <p:spPr>
          <a:xfrm>
            <a:off x="5842421" y="2984284"/>
            <a:ext cx="21103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zh-TW" altLang="en-US" sz="20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減量與基礎要求全面上路</a:t>
            </a:r>
            <a:endParaRPr lang="en-US" altLang="zh-TW" sz="20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8068016-FC4A-F6A3-C7C4-2B61760D809C}"/>
              </a:ext>
            </a:extLst>
          </p:cNvPr>
          <p:cNvSpPr txBox="1"/>
          <p:nvPr/>
        </p:nvSpPr>
        <p:spPr>
          <a:xfrm>
            <a:off x="9618450" y="2984058"/>
            <a:ext cx="18300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高回收性要求階段</a:t>
            </a:r>
            <a:endParaRPr lang="en-US" altLang="zh-TW" sz="20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086B0102-74F9-59B1-B035-4C355B6A76F5}"/>
              </a:ext>
            </a:extLst>
          </p:cNvPr>
          <p:cNvSpPr txBox="1"/>
          <p:nvPr/>
        </p:nvSpPr>
        <p:spPr>
          <a:xfrm>
            <a:off x="13114239" y="2948970"/>
            <a:ext cx="18621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zh-TW" altLang="en-US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循環與再利用目標深化階段</a:t>
            </a:r>
            <a:endParaRPr lang="en-US" altLang="zh-TW" sz="2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546E73E-FE80-D021-A1C3-DFCA44D464E4}"/>
              </a:ext>
            </a:extLst>
          </p:cNvPr>
          <p:cNvSpPr txBox="1"/>
          <p:nvPr/>
        </p:nvSpPr>
        <p:spPr>
          <a:xfrm>
            <a:off x="8837941" y="6490153"/>
            <a:ext cx="2261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可回收等級標準：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C3453491-5B42-2EA7-EE4D-C598AA9E32DC}"/>
              </a:ext>
            </a:extLst>
          </p:cNvPr>
          <p:cNvSpPr txBox="1"/>
          <p:nvPr/>
        </p:nvSpPr>
        <p:spPr>
          <a:xfrm>
            <a:off x="2794000" y="926245"/>
            <a:ext cx="10972800" cy="902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0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40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關鍵時間軸：四大里程碑</a:t>
            </a:r>
            <a:endParaRPr lang="en-US" altLang="zh-TW" sz="40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108716F-3856-0430-9CBD-DC18063B8C19}"/>
              </a:ext>
            </a:extLst>
          </p:cNvPr>
          <p:cNvSpPr txBox="1"/>
          <p:nvPr/>
        </p:nvSpPr>
        <p:spPr>
          <a:xfrm>
            <a:off x="5056267" y="1676680"/>
            <a:ext cx="6596501" cy="456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TW" altLang="en-US" sz="1800" dirty="0">
                <a:solidFill>
                  <a:srgbClr val="066E5A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提早對接歐盟標準，避免最後一刻的斷鏈危機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761FFEF2-64E2-83E0-485D-50BE4D91269C}"/>
              </a:ext>
            </a:extLst>
          </p:cNvPr>
          <p:cNvSpPr txBox="1"/>
          <p:nvPr/>
        </p:nvSpPr>
        <p:spPr>
          <a:xfrm>
            <a:off x="4394200" y="8229880"/>
            <a:ext cx="7926883" cy="456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TW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核心目標：減量、可回收、再生料使用、重複使用</a:t>
            </a:r>
            <a:r>
              <a:rPr lang="zh-TW" altLang="en-US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、邁向循環包裝經濟</a:t>
            </a:r>
            <a:endParaRPr lang="zh-TW" altLang="en-US" sz="1800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119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EE6723C-711C-1045-3087-1747A3E7A2BE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9408" b="11572"/>
          <a:stretch>
            <a:fillRect/>
          </a:stretch>
        </p:blipFill>
        <p:spPr>
          <a:xfrm>
            <a:off x="923471" y="2338086"/>
            <a:ext cx="14706600" cy="648252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4D31029-274C-56CA-FA99-47BCDF6C3C03}"/>
              </a:ext>
            </a:extLst>
          </p:cNvPr>
          <p:cNvSpPr txBox="1"/>
          <p:nvPr/>
        </p:nvSpPr>
        <p:spPr>
          <a:xfrm>
            <a:off x="930908" y="1197114"/>
            <a:ext cx="149043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4000" b="1" spc="-1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4000" b="1" spc="-15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將包裝由附屬品項，重新定義為「具循環價值的資源」</a:t>
            </a:r>
            <a:endParaRPr lang="zh-TW" altLang="en-US" sz="40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DC2B196-FB3E-7F03-621F-2691BD828125}"/>
              </a:ext>
            </a:extLst>
          </p:cNvPr>
          <p:cNvSpPr txBox="1"/>
          <p:nvPr/>
        </p:nvSpPr>
        <p:spPr>
          <a:xfrm>
            <a:off x="1364285" y="3328413"/>
            <a:ext cx="5405316" cy="193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降低不必要的包裝使用。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提升材料使用效率。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從源頭減少廢棄物產生。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禁用一次性包裝。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261B9DE-7889-1F76-C5EF-FD5975F797DD}"/>
              </a:ext>
            </a:extLst>
          </p:cNvPr>
          <p:cNvSpPr txBox="1"/>
          <p:nvPr/>
        </p:nvSpPr>
        <p:spPr>
          <a:xfrm>
            <a:off x="11513558" y="3239449"/>
            <a:ext cx="4107356" cy="2676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強制導入可回收設計標準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(Design for Recycling)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確保包裝在現有回收體系中，具有實際回收可行性。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逐步淘汰難回收、多材質及回收相容性低之包材。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0811A1C-15EA-DE21-DE50-FCCBC5EA729D}"/>
              </a:ext>
            </a:extLst>
          </p:cNvPr>
          <p:cNvSpPr txBox="1"/>
          <p:nvPr/>
        </p:nvSpPr>
        <p:spPr>
          <a:xfrm>
            <a:off x="3187906" y="2520203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TW" altLang="en-US" sz="4000" b="1" spc="150" dirty="0">
                <a:solidFill>
                  <a:srgbClr val="FBC0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減量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3A71042-8AEA-2D6A-F828-13E316593878}"/>
              </a:ext>
            </a:extLst>
          </p:cNvPr>
          <p:cNvSpPr txBox="1"/>
          <p:nvPr/>
        </p:nvSpPr>
        <p:spPr>
          <a:xfrm>
            <a:off x="11899173" y="2520203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TW" altLang="en-US" sz="4000" b="1" spc="150" dirty="0">
                <a:solidFill>
                  <a:srgbClr val="53E0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循環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A872C97-0E2F-E8B2-07BF-A6A2E6164ACE}"/>
              </a:ext>
            </a:extLst>
          </p:cNvPr>
          <p:cNvSpPr txBox="1"/>
          <p:nvPr/>
        </p:nvSpPr>
        <p:spPr>
          <a:xfrm>
            <a:off x="8302992" y="7672463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TW" altLang="en-US" sz="4000" b="1" spc="150" dirty="0">
                <a:solidFill>
                  <a:srgbClr val="0FD0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再生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2304CF9-5067-3423-97A5-CBC9EF3C55C9}"/>
              </a:ext>
            </a:extLst>
          </p:cNvPr>
          <p:cNvSpPr txBox="1"/>
          <p:nvPr/>
        </p:nvSpPr>
        <p:spPr>
          <a:xfrm>
            <a:off x="6112509" y="571565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None/>
            </a:pPr>
            <a:r>
              <a:rPr lang="zh-TW" altLang="en-US" sz="28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rgbClr val="FBC009">
                      <a:alpha val="60000"/>
                    </a:srgb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減量</a:t>
            </a:r>
            <a:r>
              <a:rPr lang="en-US" altLang="zh-TW" sz="28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zh-TW" altLang="en-US" sz="28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rgbClr val="53E078">
                      <a:alpha val="60000"/>
                    </a:srgb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循環</a:t>
            </a:r>
            <a:r>
              <a:rPr lang="en-US" altLang="zh-TW" sz="28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zh-TW" altLang="en-US" sz="28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rgbClr val="0FD0E6">
                      <a:alpha val="60000"/>
                    </a:srgb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再生</a:t>
            </a:r>
            <a:endParaRPr lang="en-US" altLang="zh-TW" sz="2800" b="1" dirty="0">
              <a:solidFill>
                <a:schemeClr val="accent3">
                  <a:lumMod val="50000"/>
                </a:schemeClr>
              </a:solidFill>
              <a:effectLst>
                <a:glow rad="101600">
                  <a:srgbClr val="0FD0E6">
                    <a:alpha val="60000"/>
                  </a:srgbClr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50D96BD-812B-2228-7507-C9596A7BBAEC}"/>
              </a:ext>
            </a:extLst>
          </p:cNvPr>
          <p:cNvSpPr txBox="1"/>
          <p:nvPr/>
        </p:nvSpPr>
        <p:spPr>
          <a:xfrm>
            <a:off x="6879728" y="4844250"/>
            <a:ext cx="27849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5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endParaRPr lang="zh-TW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A7C4AC6-35A1-FB5D-24E3-61D7162D9B49}"/>
              </a:ext>
            </a:extLst>
          </p:cNvPr>
          <p:cNvSpPr txBox="1"/>
          <p:nvPr/>
        </p:nvSpPr>
        <p:spPr>
          <a:xfrm>
            <a:off x="1364285" y="7499474"/>
            <a:ext cx="5948820" cy="95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推動材料由線性使用轉為封閉循環。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提高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PCR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使用比例，建立穩定需求市場。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F1D785F-BAA1-6871-FBD5-F9525FC3A23D}"/>
              </a:ext>
            </a:extLst>
          </p:cNvPr>
          <p:cNvSpPr txBox="1"/>
          <p:nvPr/>
        </p:nvSpPr>
        <p:spPr>
          <a:xfrm>
            <a:off x="720541" y="1885890"/>
            <a:ext cx="15325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減量、循環、再生</a:t>
            </a:r>
            <a:r>
              <a:rPr lang="zh-TW" altLang="zh-TW" sz="2000" b="1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zh-TW" altLang="en-US" sz="2000" b="1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大主軸</a:t>
            </a:r>
            <a:r>
              <a:rPr lang="zh-TW" altLang="zh-TW" sz="2000" b="1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連動，從設計端延伸至市場端，促使企業重新整合材料、設計與供應鏈運作，</a:t>
            </a:r>
            <a:r>
              <a:rPr lang="zh-TW" altLang="en-US" sz="2000" b="1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逐步建立循環包裝管理模式。</a:t>
            </a:r>
            <a:endParaRPr lang="zh-TW" altLang="en-US" sz="2000" b="1" dirty="0">
              <a:solidFill>
                <a:schemeClr val="bg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7168293-8635-B201-BDCB-FF554969D374}"/>
              </a:ext>
            </a:extLst>
          </p:cNvPr>
          <p:cNvSpPr txBox="1"/>
          <p:nvPr/>
        </p:nvSpPr>
        <p:spPr>
          <a:xfrm>
            <a:off x="889000" y="8874081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European Commission (PPWR)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Ellen MacArthur Foundation</a:t>
            </a:r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F4545377-8A54-856D-A984-29519B64C6FF}"/>
              </a:ext>
            </a:extLst>
          </p:cNvPr>
          <p:cNvSpPr txBox="1">
            <a:spLocks/>
          </p:cNvSpPr>
          <p:nvPr/>
        </p:nvSpPr>
        <p:spPr>
          <a:xfrm>
            <a:off x="13949025" y="86874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4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79CA416-F4E8-4CB8-2C06-3208A7624D6F}"/>
              </a:ext>
            </a:extLst>
          </p:cNvPr>
          <p:cNvSpPr txBox="1"/>
          <p:nvPr/>
        </p:nvSpPr>
        <p:spPr>
          <a:xfrm>
            <a:off x="6879728" y="6274336"/>
            <a:ext cx="27849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>
              <a:spcBef>
                <a:spcPts val="600"/>
              </a:spcBef>
              <a:buNone/>
            </a:pP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三大主軸推動包裝轉型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1862C48-D585-A370-BCF3-6316E724C29C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8152139-13A1-947E-7263-368BFC808BEF}"/>
              </a:ext>
            </a:extLst>
          </p:cNvPr>
          <p:cNvGrpSpPr/>
          <p:nvPr/>
        </p:nvGrpSpPr>
        <p:grpSpPr>
          <a:xfrm>
            <a:off x="1498600" y="1600200"/>
            <a:ext cx="13868400" cy="6374845"/>
            <a:chOff x="1422400" y="1245155"/>
            <a:chExt cx="13868400" cy="637484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rcRect b="17595"/>
            <a:stretch>
              <a:fillRect/>
            </a:stretch>
          </p:blipFill>
          <p:spPr>
            <a:xfrm>
              <a:off x="1422400" y="1245155"/>
              <a:ext cx="13868400" cy="6374845"/>
            </a:xfrm>
            <a:prstGeom prst="rect">
              <a:avLst/>
            </a:prstGeom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EEC4DE38-44CC-3E93-FFF7-D55A62270FDD}"/>
                </a:ext>
              </a:extLst>
            </p:cNvPr>
            <p:cNvSpPr txBox="1"/>
            <p:nvPr/>
          </p:nvSpPr>
          <p:spPr>
            <a:xfrm>
              <a:off x="2084409" y="6268636"/>
              <a:ext cx="57633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zh-TW" altLang="en-US" sz="2400" b="1" spc="-1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淘汰清單：禁用</a:t>
              </a:r>
              <a:r>
                <a:rPr lang="en-US" altLang="zh-TW" sz="2400" b="1" spc="-1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PFAS</a:t>
              </a:r>
              <a:r>
                <a:rPr lang="zh-TW" altLang="en-US" sz="2400" b="1" spc="-1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等高風險物質；難分解、難回收的多層複合材料將退出市場。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233DE707-147F-8667-F3BA-26DA8776DEE3}"/>
                </a:ext>
              </a:extLst>
            </p:cNvPr>
            <p:cNvSpPr txBox="1"/>
            <p:nvPr/>
          </p:nvSpPr>
          <p:spPr>
            <a:xfrm>
              <a:off x="8938176" y="6268636"/>
              <a:ext cx="60014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zh-TW" altLang="en-US" sz="2400" b="1" spc="-1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未來主流：單一材質設計</a:t>
              </a:r>
              <a:r>
                <a:rPr lang="en-US" altLang="zh-TW" sz="2400" b="1" spc="-1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(Mono-material)</a:t>
              </a:r>
              <a:r>
                <a:rPr lang="zh-TW" altLang="en-US" sz="2400" b="1" spc="-1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成為主流，確保包裝易回收、易分解。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F6852CFE-2FFE-40C3-FB60-DC29EC5BB9A2}"/>
                </a:ext>
              </a:extLst>
            </p:cNvPr>
            <p:cNvSpPr txBox="1"/>
            <p:nvPr/>
          </p:nvSpPr>
          <p:spPr>
            <a:xfrm>
              <a:off x="2088243" y="1658035"/>
              <a:ext cx="124206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4000" b="1" dirty="0"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多層複合材質面臨淘汰，單一材質設計成為主流</a:t>
              </a: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00D8108-22F2-73F9-A80F-0E09ED736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3204" y="5471271"/>
              <a:ext cx="1053801" cy="6463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乘號 11">
              <a:extLst>
                <a:ext uri="{FF2B5EF4-FFF2-40B4-BE49-F238E27FC236}">
                  <a16:creationId xmlns:a16="http://schemas.microsoft.com/office/drawing/2014/main" id="{3F2D7194-5992-99E0-A2B8-AF4DF163DB7D}"/>
                </a:ext>
              </a:extLst>
            </p:cNvPr>
            <p:cNvSpPr/>
            <p:nvPr/>
          </p:nvSpPr>
          <p:spPr>
            <a:xfrm>
              <a:off x="3079806" y="5488335"/>
              <a:ext cx="529014" cy="629267"/>
            </a:xfrm>
            <a:prstGeom prst="mathMultiply">
              <a:avLst>
                <a:gd name="adj1" fmla="val 20433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915AB8B3-41CE-475A-6552-4BDBA0DFA8B1}"/>
              </a:ext>
            </a:extLst>
          </p:cNvPr>
          <p:cNvSpPr txBox="1"/>
          <p:nvPr/>
        </p:nvSpPr>
        <p:spPr>
          <a:xfrm>
            <a:off x="852588" y="8785427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European Commission (PPWR)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Ellen MacArthur Foundation</a:t>
            </a:r>
          </a:p>
        </p:txBody>
      </p:sp>
      <p:sp>
        <p:nvSpPr>
          <p:cNvPr id="14" name="投影片編號版面配置區 17">
            <a:extLst>
              <a:ext uri="{FF2B5EF4-FFF2-40B4-BE49-F238E27FC236}">
                <a16:creationId xmlns:a16="http://schemas.microsoft.com/office/drawing/2014/main" id="{E2DDBAE5-CCB6-330A-A154-D9873D757A77}"/>
              </a:ext>
            </a:extLst>
          </p:cNvPr>
          <p:cNvSpPr txBox="1">
            <a:spLocks/>
          </p:cNvSpPr>
          <p:nvPr/>
        </p:nvSpPr>
        <p:spPr>
          <a:xfrm>
            <a:off x="13949025" y="86874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5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939FB0C-3CCA-DB28-EA34-B0CB79606DC2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A3D2E2D-A44E-7095-4580-76702273B347}"/>
              </a:ext>
            </a:extLst>
          </p:cNvPr>
          <p:cNvSpPr txBox="1"/>
          <p:nvPr/>
        </p:nvSpPr>
        <p:spPr>
          <a:xfrm>
            <a:off x="-944590" y="1792514"/>
            <a:ext cx="17854018" cy="45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spcAft>
                <a:spcPts val="800"/>
              </a:spcAft>
              <a:buNone/>
            </a:pPr>
            <a:r>
              <a:rPr lang="zh-TW" altLang="en-US" sz="4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包裝減量與空間優化：嚴格空隙率限制</a:t>
            </a:r>
            <a:endParaRPr lang="zh-TW" altLang="zh-TW" sz="400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89B1916-8C82-A7CE-A589-2C0262E47E30}"/>
              </a:ext>
            </a:extLst>
          </p:cNvPr>
          <p:cNvSpPr txBox="1"/>
          <p:nvPr/>
        </p:nvSpPr>
        <p:spPr>
          <a:xfrm>
            <a:off x="889000" y="8874081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European Commission (PPWR)</a:t>
            </a:r>
          </a:p>
        </p:txBody>
      </p:sp>
      <p:sp>
        <p:nvSpPr>
          <p:cNvPr id="13" name="投影片編號版面配置區 17">
            <a:extLst>
              <a:ext uri="{FF2B5EF4-FFF2-40B4-BE49-F238E27FC236}">
                <a16:creationId xmlns:a16="http://schemas.microsoft.com/office/drawing/2014/main" id="{B83899BF-1A15-3511-BE8C-6F78A4410193}"/>
              </a:ext>
            </a:extLst>
          </p:cNvPr>
          <p:cNvSpPr txBox="1">
            <a:spLocks/>
          </p:cNvSpPr>
          <p:nvPr/>
        </p:nvSpPr>
        <p:spPr>
          <a:xfrm>
            <a:off x="13949025" y="86874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6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7C89ACE-47CD-03FC-D61E-01D5328DB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740" y="2240545"/>
            <a:ext cx="14224517" cy="6458751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50478717-B4B8-69E3-9C78-6FB078F35F3F}"/>
              </a:ext>
            </a:extLst>
          </p:cNvPr>
          <p:cNvSpPr txBox="1"/>
          <p:nvPr/>
        </p:nvSpPr>
        <p:spPr>
          <a:xfrm>
            <a:off x="2668918" y="7209526"/>
            <a:ext cx="9279500" cy="1051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2400" b="1" spc="-150" dirty="0">
                <a:solidFill>
                  <a:srgbClr val="00595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重點提醒：</a:t>
            </a:r>
            <a:r>
              <a:rPr lang="zh-TW" altLang="en-US" sz="20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「氣泡紙、防撞空氣袋、廢紙團等緩衝包材」皆計入空隙率計算。</a:t>
            </a:r>
            <a:endParaRPr lang="en-US" altLang="zh-TW" sz="20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20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不得以通用大箱裝小貨並以緩衝材填充規避，必須從源頭客製化貼近商品尺寸的包裝。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30CBE35-F0B3-A649-FC77-A218F9FC9005}"/>
              </a:ext>
            </a:extLst>
          </p:cNvPr>
          <p:cNvSpPr txBox="1"/>
          <p:nvPr/>
        </p:nvSpPr>
        <p:spPr>
          <a:xfrm>
            <a:off x="1955800" y="6308403"/>
            <a:ext cx="37056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大箱裝小貨、填充緩衝包材</a:t>
            </a:r>
            <a:endParaRPr lang="en-US" altLang="zh-TW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氣泡紙、防撞空氣袋、廢紙團等</a:t>
            </a:r>
            <a:r>
              <a:rPr lang="en-US" altLang="zh-TW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9E601DF-395A-47B2-E3E3-08D80FDBF7E0}"/>
              </a:ext>
            </a:extLst>
          </p:cNvPr>
          <p:cNvSpPr txBox="1"/>
          <p:nvPr/>
        </p:nvSpPr>
        <p:spPr>
          <a:xfrm>
            <a:off x="8682796" y="6308403"/>
            <a:ext cx="32918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依商品尺寸客製化紙箱</a:t>
            </a:r>
            <a:endParaRPr lang="en-US" altLang="zh-TW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最小化空間浪費</a:t>
            </a:r>
            <a:r>
              <a:rPr lang="en-US" altLang="zh-TW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4B2642A-746D-CFC9-2575-794EEC59D9E4}"/>
              </a:ext>
            </a:extLst>
          </p:cNvPr>
          <p:cNvSpPr txBox="1"/>
          <p:nvPr/>
        </p:nvSpPr>
        <p:spPr>
          <a:xfrm>
            <a:off x="2692748" y="3212068"/>
            <a:ext cx="227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spc="-150" dirty="0">
                <a:solidFill>
                  <a:srgbClr val="AD04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違規：空隙率 </a:t>
            </a:r>
            <a:r>
              <a:rPr lang="en-US" altLang="zh-TW" sz="1800" b="1" spc="-150" dirty="0">
                <a:solidFill>
                  <a:srgbClr val="AD04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sz="1800" b="1" spc="-150" dirty="0">
                <a:solidFill>
                  <a:srgbClr val="AD04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800" b="1" spc="-150" dirty="0">
                <a:solidFill>
                  <a:srgbClr val="AD04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endParaRPr lang="zh-TW" altLang="en-US" dirty="0">
              <a:solidFill>
                <a:srgbClr val="AD0406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F4E1337-3D8E-A83D-75EA-04E48A62CBE4}"/>
              </a:ext>
            </a:extLst>
          </p:cNvPr>
          <p:cNvSpPr txBox="1"/>
          <p:nvPr/>
        </p:nvSpPr>
        <p:spPr>
          <a:xfrm>
            <a:off x="9167462" y="3212068"/>
            <a:ext cx="227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合規：空隙率 </a:t>
            </a:r>
            <a:r>
              <a:rPr lang="en-US" altLang="zh-TW" sz="1800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≤</a:t>
            </a:r>
            <a:r>
              <a:rPr lang="zh-TW" altLang="en-US" sz="1800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800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endParaRPr lang="zh-TW" altLang="en-US" dirty="0">
              <a:solidFill>
                <a:srgbClr val="026867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496219F-431E-D4BA-30EE-D32EBC8B9493}"/>
              </a:ext>
            </a:extLst>
          </p:cNvPr>
          <p:cNvSpPr txBox="1"/>
          <p:nvPr/>
        </p:nvSpPr>
        <p:spPr>
          <a:xfrm>
            <a:off x="12818214" y="6964715"/>
            <a:ext cx="329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降低資源消耗與成本</a:t>
            </a:r>
            <a:endParaRPr lang="en-US" altLang="zh-TW" sz="16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5C4CAAE0-AEFB-BBB7-F719-2B2AF81DF55A}"/>
              </a:ext>
            </a:extLst>
          </p:cNvPr>
          <p:cNvSpPr txBox="1"/>
          <p:nvPr/>
        </p:nvSpPr>
        <p:spPr>
          <a:xfrm>
            <a:off x="13415625" y="3371597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電子商務包裝</a:t>
            </a:r>
            <a:endParaRPr lang="en-US" altLang="zh-TW" b="1" spc="-150" dirty="0">
              <a:solidFill>
                <a:srgbClr val="02686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A760148-D7CC-76BC-326A-C254BF0BFEE5}"/>
              </a:ext>
            </a:extLst>
          </p:cNvPr>
          <p:cNvSpPr txBox="1"/>
          <p:nvPr/>
        </p:nvSpPr>
        <p:spPr>
          <a:xfrm>
            <a:off x="13415625" y="429982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運輸包裝</a:t>
            </a:r>
            <a:endParaRPr lang="en-US" altLang="zh-TW" b="1" spc="-150" dirty="0">
              <a:solidFill>
                <a:srgbClr val="02686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B011F40-06DB-5DC9-B06C-B24CD67844AF}"/>
              </a:ext>
            </a:extLst>
          </p:cNvPr>
          <p:cNvSpPr txBox="1"/>
          <p:nvPr/>
        </p:nvSpPr>
        <p:spPr>
          <a:xfrm>
            <a:off x="13415625" y="529117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spc="-150" dirty="0">
                <a:solidFill>
                  <a:srgbClr val="0268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成組包裝</a:t>
            </a:r>
            <a:endParaRPr lang="en-US" altLang="zh-TW" b="1" spc="-150" dirty="0">
              <a:solidFill>
                <a:srgbClr val="02686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B356BD4-61B5-7CD6-3FD3-475DE785DE5C}"/>
              </a:ext>
            </a:extLst>
          </p:cNvPr>
          <p:cNvSpPr txBox="1"/>
          <p:nvPr/>
        </p:nvSpPr>
        <p:spPr>
          <a:xfrm>
            <a:off x="12818214" y="7409419"/>
            <a:ext cx="329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減少廢棄物與碳排放</a:t>
            </a:r>
            <a:endParaRPr lang="en-US" altLang="zh-TW" sz="16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C497F53-8C65-1CBA-6E32-0221AA3288F3}"/>
              </a:ext>
            </a:extLst>
          </p:cNvPr>
          <p:cNvSpPr txBox="1"/>
          <p:nvPr/>
        </p:nvSpPr>
        <p:spPr>
          <a:xfrm>
            <a:off x="12818214" y="7892943"/>
            <a:ext cx="329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促進綠色供應鏈與合規</a:t>
            </a:r>
            <a:endParaRPr lang="en-US" altLang="zh-TW" sz="1600" b="1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E3F9EA5-3FEE-4278-E7CB-494F090465FF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" b="141"/>
          <a:stretch/>
        </p:blipFill>
        <p:spPr>
          <a:xfrm>
            <a:off x="0" y="1245155"/>
            <a:ext cx="16295915" cy="7428064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344F2F7-6DA4-0677-692D-5916DA6C7F49}"/>
              </a:ext>
            </a:extLst>
          </p:cNvPr>
          <p:cNvSpPr txBox="1"/>
          <p:nvPr/>
        </p:nvSpPr>
        <p:spPr>
          <a:xfrm>
            <a:off x="9423400" y="3543917"/>
            <a:ext cx="5867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004D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核心規範：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依據材質不同，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PCR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含量需達到法定標準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CA576B7-BE0A-1E99-BF91-B35876B5D8F7}"/>
              </a:ext>
            </a:extLst>
          </p:cNvPr>
          <p:cNvSpPr txBox="1"/>
          <p:nvPr/>
        </p:nvSpPr>
        <p:spPr>
          <a:xfrm>
            <a:off x="1994239" y="7637235"/>
            <a:ext cx="131441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dirty="0">
                <a:effectLst/>
                <a:latin typeface="微軟正黑體" panose="020B0604030504040204" pitchFamily="34" charset="-120"/>
                <a:cs typeface="Times New Roman" panose="02020603050405020304" pitchFamily="18" charset="0"/>
              </a:rPr>
              <a:t>PPWR</a:t>
            </a:r>
            <a:r>
              <a:rPr lang="zh-TW" altLang="en-US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推動</a:t>
            </a:r>
            <a:r>
              <a:rPr lang="zh-TW" altLang="zh-TW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塑膠包裝</a:t>
            </a:r>
            <a:r>
              <a:rPr lang="zh-TW" altLang="en-US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導入</a:t>
            </a:r>
            <a:r>
              <a:rPr lang="en-US" altLang="zh-TW" sz="2800" b="1" dirty="0">
                <a:solidFill>
                  <a:srgbClr val="0A780F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PCR</a:t>
            </a:r>
            <a:r>
              <a:rPr lang="zh-TW" altLang="en-US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，供應鏈更重視</a:t>
            </a:r>
            <a:r>
              <a:rPr lang="zh-TW" altLang="en-US" sz="2800" b="1" dirty="0">
                <a:solidFill>
                  <a:srgbClr val="0A780F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穩定料源</a:t>
            </a:r>
            <a:r>
              <a:rPr lang="zh-TW" altLang="en-US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800" b="1" dirty="0">
                <a:solidFill>
                  <a:srgbClr val="0A780F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品質驗證</a:t>
            </a:r>
            <a:r>
              <a:rPr lang="zh-TW" altLang="en-US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en-US" sz="2800" b="1" dirty="0">
                <a:solidFill>
                  <a:srgbClr val="0A780F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長期合作能力</a:t>
            </a:r>
            <a:r>
              <a:rPr lang="zh-TW" altLang="en-US" sz="28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en-US" sz="2800" b="1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B3F2EA7-B4A2-5EDF-A79B-D8434F9D4114}"/>
              </a:ext>
            </a:extLst>
          </p:cNvPr>
          <p:cNvSpPr txBox="1"/>
          <p:nvPr/>
        </p:nvSpPr>
        <p:spPr>
          <a:xfrm>
            <a:off x="889000" y="8874081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European Commission (PPWR)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PlasticsEurope</a:t>
            </a:r>
            <a:endParaRPr lang="en-US" altLang="zh-TW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投影片編號版面配置區 17">
            <a:extLst>
              <a:ext uri="{FF2B5EF4-FFF2-40B4-BE49-F238E27FC236}">
                <a16:creationId xmlns:a16="http://schemas.microsoft.com/office/drawing/2014/main" id="{1271DA88-5790-CEE5-7DA6-33BC500E5ACB}"/>
              </a:ext>
            </a:extLst>
          </p:cNvPr>
          <p:cNvSpPr txBox="1">
            <a:spLocks/>
          </p:cNvSpPr>
          <p:nvPr/>
        </p:nvSpPr>
        <p:spPr>
          <a:xfrm>
            <a:off x="13949025" y="86874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7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415222F-E20B-217C-5A85-F58609F7184A}"/>
              </a:ext>
            </a:extLst>
          </p:cNvPr>
          <p:cNvSpPr txBox="1"/>
          <p:nvPr/>
        </p:nvSpPr>
        <p:spPr>
          <a:xfrm>
            <a:off x="9423400" y="4658937"/>
            <a:ext cx="5867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1F98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供應鏈影響：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品牌商將優先選擇具穩定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PCR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來源與品質驗證能力的供應商。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B2C88CC-14F2-44D2-EFBF-9040867BDB05}"/>
              </a:ext>
            </a:extLst>
          </p:cNvPr>
          <p:cNvSpPr txBox="1"/>
          <p:nvPr/>
        </p:nvSpPr>
        <p:spPr>
          <a:xfrm>
            <a:off x="9423400" y="5796795"/>
            <a:ext cx="5867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78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企業因應方向：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需提前建立再生料來源、品質管理與可追溯驗證機制。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2D4A5B7-4EB5-05F7-50FC-B4B09172CE43}"/>
              </a:ext>
            </a:extLst>
          </p:cNvPr>
          <p:cNvSpPr txBox="1"/>
          <p:nvPr/>
        </p:nvSpPr>
        <p:spPr>
          <a:xfrm>
            <a:off x="9766300" y="2867174"/>
            <a:ext cx="2095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企業必看重點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ECEA5C9-D03F-4EF9-7BFC-F799F04F4302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pc="-3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95F8E02-1E43-F957-3270-01C9A71D2004}"/>
              </a:ext>
            </a:extLst>
          </p:cNvPr>
          <p:cNvSpPr txBox="1"/>
          <p:nvPr/>
        </p:nvSpPr>
        <p:spPr>
          <a:xfrm>
            <a:off x="2489200" y="1501978"/>
            <a:ext cx="11690349" cy="440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不只是法規，更是產業升級的重要推力</a:t>
            </a:r>
            <a:endParaRPr lang="zh-TW" altLang="zh-TW" sz="4000" b="1" kern="100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FA79B2F-C279-2531-73AB-C5F23EEA668A}"/>
              </a:ext>
            </a:extLst>
          </p:cNvPr>
          <p:cNvSpPr txBox="1"/>
          <p:nvPr/>
        </p:nvSpPr>
        <p:spPr>
          <a:xfrm>
            <a:off x="889000" y="8775583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European Commission (PPWR)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Ellen MacArthur Foundation</a:t>
            </a:r>
          </a:p>
        </p:txBody>
      </p:sp>
      <p:sp>
        <p:nvSpPr>
          <p:cNvPr id="10" name="投影片編號版面配置區 17">
            <a:extLst>
              <a:ext uri="{FF2B5EF4-FFF2-40B4-BE49-F238E27FC236}">
                <a16:creationId xmlns:a16="http://schemas.microsoft.com/office/drawing/2014/main" id="{7446452C-9A18-ABD5-AB95-9ADC13B503AB}"/>
              </a:ext>
            </a:extLst>
          </p:cNvPr>
          <p:cNvSpPr txBox="1">
            <a:spLocks/>
          </p:cNvSpPr>
          <p:nvPr/>
        </p:nvSpPr>
        <p:spPr>
          <a:xfrm>
            <a:off x="13949025" y="86874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8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50C57FC-F1B6-5258-9B61-DE8FA073B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1649" y="2057400"/>
            <a:ext cx="12712700" cy="62409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DA693EF-45B2-E117-9FED-8E677DF2538A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2B6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-3534" r="1" b="69292"/>
          <a:stretch>
            <a:fillRect/>
          </a:stretch>
        </p:blipFill>
        <p:spPr>
          <a:xfrm>
            <a:off x="508000" y="1245155"/>
            <a:ext cx="15042243" cy="736544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BB594D9-9866-AC02-F838-76A1F52E4D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r="654"/>
          <a:stretch>
            <a:fillRect/>
          </a:stretch>
        </p:blipFill>
        <p:spPr>
          <a:xfrm>
            <a:off x="1041401" y="1658035"/>
            <a:ext cx="14508842" cy="571048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09C19160-6E6C-8380-702A-A1BD83B0962E}"/>
              </a:ext>
            </a:extLst>
          </p:cNvPr>
          <p:cNvSpPr txBox="1"/>
          <p:nvPr/>
        </p:nvSpPr>
        <p:spPr>
          <a:xfrm>
            <a:off x="1545678" y="1514334"/>
            <a:ext cx="1346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40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全面適用進入歐盟之包裝，法規已成為國際貿易門檻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953C12C-AB25-4AD5-2CA8-144933B4B24A}"/>
              </a:ext>
            </a:extLst>
          </p:cNvPr>
          <p:cNvSpPr txBox="1"/>
          <p:nvPr/>
        </p:nvSpPr>
        <p:spPr>
          <a:xfrm>
            <a:off x="1108131" y="6777562"/>
            <a:ext cx="14528800" cy="1445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163" indent="-538163">
              <a:lnSpc>
                <a:spcPts val="32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PPWR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推動產品競爭力將由「品質＋價格」進一步延伸為「品質＋價格＋合規能力」。</a:t>
            </a:r>
          </a:p>
          <a:p>
            <a:pPr marL="538163" indent="-538163">
              <a:lnSpc>
                <a:spcPts val="32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市場將出現供應鏈重整，具備合規能力之企業逐步取得優勢，而無法轉型者將被排除於供應鏈之外。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8163" indent="-538163">
              <a:lnSpc>
                <a:spcPts val="3200"/>
              </a:lnSpc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TW" altLang="en-US" sz="24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提早佈局單一材質、積極推動循環包裝與永續材料應用的業者，將在下一個十年的國際貿易中獲得競爭優勢。</a:t>
            </a:r>
            <a:endPara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35CAAE6-B79B-4F9F-D337-632185DB4D20}"/>
              </a:ext>
            </a:extLst>
          </p:cNvPr>
          <p:cNvSpPr txBox="1"/>
          <p:nvPr/>
        </p:nvSpPr>
        <p:spPr>
          <a:xfrm>
            <a:off x="889000" y="8874081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it-IT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European Commission (PPWR Q&amp;A)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it-IT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Deloitte</a:t>
            </a:r>
            <a:endParaRPr lang="en-US" altLang="zh-TW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7">
            <a:extLst>
              <a:ext uri="{FF2B5EF4-FFF2-40B4-BE49-F238E27FC236}">
                <a16:creationId xmlns:a16="http://schemas.microsoft.com/office/drawing/2014/main" id="{D1969D5A-A7F3-40A3-12DC-6C1EDE46253B}"/>
              </a:ext>
            </a:extLst>
          </p:cNvPr>
          <p:cNvSpPr txBox="1">
            <a:spLocks/>
          </p:cNvSpPr>
          <p:nvPr/>
        </p:nvSpPr>
        <p:spPr>
          <a:xfrm>
            <a:off x="13949025" y="86874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9</a:t>
            </a:fld>
            <a:endParaRPr 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4EF430E7BFD9A6449A76B58DC880C78C" ma:contentTypeVersion="10" ma:contentTypeDescription="建立新的文件。" ma:contentTypeScope="" ma:versionID="33297efe868d899177fc3fe820ca300a">
  <xsd:schema xmlns:xsd="http://www.w3.org/2001/XMLSchema" xmlns:xs="http://www.w3.org/2001/XMLSchema" xmlns:p="http://schemas.microsoft.com/office/2006/metadata/properties" xmlns:ns2="539dc2f8-d027-4982-96b9-2bb86266c7a5" targetNamespace="http://schemas.microsoft.com/office/2006/metadata/properties" ma:root="true" ma:fieldsID="f570b559ade4c38fde138c1ba75b154c" ns2:_="">
    <xsd:import namespace="539dc2f8-d027-4982-96b9-2bb86266c7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dc2f8-d027-4982-96b9-2bb86266c7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影像標籤" ma:readOnly="false" ma:fieldId="{5cf76f15-5ced-4ddc-b409-7134ff3c332f}" ma:taxonomyMulti="true" ma:sspId="573c143a-5515-408f-beb1-77a74293c5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9dc2f8-d027-4982-96b9-2bb86266c7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91C3931-A50E-4CE5-AAF2-87D325E417E2}"/>
</file>

<file path=customXml/itemProps2.xml><?xml version="1.0" encoding="utf-8"?>
<ds:datastoreItem xmlns:ds="http://schemas.openxmlformats.org/officeDocument/2006/customXml" ds:itemID="{E2F22E02-E6C8-4124-8595-057C63AB2C0D}"/>
</file>

<file path=customXml/itemProps3.xml><?xml version="1.0" encoding="utf-8"?>
<ds:datastoreItem xmlns:ds="http://schemas.openxmlformats.org/officeDocument/2006/customXml" ds:itemID="{23E0011F-FA2D-4DF3-8E89-B5F1409C54D2}"/>
</file>

<file path=docMetadata/LabelInfo.xml><?xml version="1.0" encoding="utf-8"?>
<clbl:labelList xmlns:clbl="http://schemas.microsoft.com/office/2020/mipLabelMetadata">
  <clbl:label id="{1e60a43e-b414-4c11-95e6-ffd35bcc52d0}" enabled="0" method="" siteId="{1e60a43e-b414-4c11-95e6-ffd35bcc52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1487</TotalTime>
  <Words>1160</Words>
  <Application>Microsoft Office PowerPoint</Application>
  <PresentationFormat>自訂</PresentationFormat>
  <Paragraphs>123</Paragraphs>
  <Slides>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Microsoft JhengHei</vt:lpstr>
      <vt:lpstr>Microsoft JhengHei</vt:lpstr>
      <vt:lpstr>Aptos</vt:lpstr>
      <vt:lpstr>Arial</vt:lpstr>
      <vt:lpstr>Calibri</vt:lpstr>
      <vt:lpstr>Cambria Math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hrp0623[黃如萍]</dc:creator>
  <cp:lastModifiedBy>蕭斯元 Patrick Hsiao</cp:lastModifiedBy>
  <cp:revision>83</cp:revision>
  <dcterms:created xsi:type="dcterms:W3CDTF">2006-08-16T00:00:00Z</dcterms:created>
  <dcterms:modified xsi:type="dcterms:W3CDTF">2026-08-17T08:37:54Z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0x0101004EF430E7BFD9A6449A76B58DC880C78C</vt:lpwstr>
  </property>
</Properties>
</file>