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authors.xml" ContentType="application/vnd.ms-powerpoint.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73" r:id="rId2"/>
    <p:sldId id="305" r:id="rId3"/>
    <p:sldId id="298" r:id="rId4"/>
    <p:sldId id="303" r:id="rId5"/>
    <p:sldId id="299" r:id="rId6"/>
    <p:sldId id="300" r:id="rId7"/>
    <p:sldId id="301" r:id="rId8"/>
    <p:sldId id="302" r:id="rId9"/>
    <p:sldId id="282" r:id="rId10"/>
    <p:sldId id="283" r:id="rId11"/>
    <p:sldId id="279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6CE350-C26D-7908-888A-8A2F259DCADF}" name="sufam[戴淑芬]" initials="淑戴" userId="S::sufam@pidc.org.tw::3508133d-0e5e-4d74-9553-4f7565f88505" providerId="AD"/>
  <p188:author id="{9B5C1E6E-9C19-1993-343A-E3D8919960DB}" name="hrp0623[黃如萍]" initials="如黃" userId="S::hrp0623@pidc.org.tw::21e15d0c-bd1b-4b78-ac4c-35e62f2b25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68B1"/>
    <a:srgbClr val="0660AD"/>
    <a:srgbClr val="104172"/>
    <a:srgbClr val="E8A51F"/>
    <a:srgbClr val="3865A8"/>
    <a:srgbClr val="8168B2"/>
    <a:srgbClr val="58953B"/>
    <a:srgbClr val="2D98A3"/>
    <a:srgbClr val="1A97A9"/>
    <a:srgbClr val="3766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44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51E4F-D825-4A26-BC4D-9F01DAFE8218}" type="datetimeFigureOut">
              <a:rPr lang="zh-TW" altLang="en-US" smtClean="0"/>
              <a:t>2026/6/28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6685AD-EF3B-4E99-8AFA-12385755DEC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5193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E186D-E6DB-E5A8-5656-B75CFC860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9BC177B8-4C2B-1B59-68F1-28AEB369A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C5180AA-7BCD-5FDD-EB17-86790C0430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1975EB8-A12B-2251-854C-508F50C83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7026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AABD6-BD7A-15D6-7102-617B36820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D49EBAB-B432-E5C5-7F8A-992D876A1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E81EF42-2F3D-AF2D-1E6A-14FE64ED1F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E0C24CD-00C6-B65D-6A7E-BA37747AFA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4699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461CE-FE50-E239-A81C-91E4866DC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0CEA03D6-9BB6-D9A2-CFF4-D73C544E07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B01D075-34DD-3610-31E7-F796970DC5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85B4309-98A2-A2FC-65E7-AF1A705383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2218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6F867-13F9-E561-987E-61CB29A66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A686CF1-7FAF-C69A-E185-ECC498EBAF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67E7803-FB45-317A-AF6E-113D2DF0C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7505123-60E8-1BC2-CFCD-D92BC953FC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4457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08EE5-7520-34F3-2B09-F136D18D6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DDBC29D5-32F0-F33D-60CF-4348653B3D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92D856E-5750-E1C2-1957-AFF49D10A8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5A717F4-E4C8-E133-EDF8-43F6E0F4B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549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2FF1-702D-13C4-1B26-FE124BCDC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E2E9B0D-F1FD-B34D-DDCF-A4A54E04EE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59D051C8-BD06-9987-2A89-6CCE58B38F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99095C-0571-E6F9-CF7C-C66D1A525E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8520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8C863-0CCE-3094-B71C-A3AF10C39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CE89D690-27A2-FAC6-C9B6-6DD1AB8302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18042C3-B9C2-DB48-60ED-D37798037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7085CF0-ABD4-E4F8-F2DC-C5B7FAA27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8571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2A04E-59E3-0931-4BE2-A33F804AC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45A22B5-AB99-C228-61FA-3BF656372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FEADBBB-AA73-38CC-BBA6-B86062603D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BCCC1AD-15C1-B9E1-CDA6-B073EAFED3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685AD-EF3B-4E99-8AFA-12385755DEC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552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DD48-1FFA-45F1-BCC2-48E08CBBC756}" type="datetime1">
              <a:rPr lang="en-US" altLang="zh-TW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B34B2-4D23-4EDC-859D-D3ECA1E912F2}" type="datetime1">
              <a:rPr lang="en-US" altLang="zh-TW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0FA67-24C4-4CD5-A3E6-6404884F3475}" type="datetime1">
              <a:rPr lang="en-US" altLang="zh-TW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6F32-8D8E-4FB6-98EB-EC9C779AA26F}" type="datetime1">
              <a:rPr lang="en-US" altLang="zh-TW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9BCA2-6EC8-4BDF-9A2A-44B91B90EBAB}" type="datetime1">
              <a:rPr lang="en-US" altLang="zh-TW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5720-B27E-4F66-97F4-297D982FED1E}" type="datetime1">
              <a:rPr lang="en-US" altLang="zh-TW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1EA8-9ED2-4057-B08E-957322229D12}" type="datetime1">
              <a:rPr lang="en-US" altLang="zh-TW" smtClean="0"/>
              <a:t>6/28/2026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2620-036B-44CB-823C-B84202395E99}" type="datetime1">
              <a:rPr lang="en-US" altLang="zh-TW" smtClean="0"/>
              <a:t>6/28/2026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A6A4D-9617-4A15-8C22-59E41F93E080}" type="datetime1">
              <a:rPr lang="en-US" altLang="zh-TW" smtClean="0"/>
              <a:t>6/28/2026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DDF04-73FA-4DB4-BA3B-0F9BF7A52715}" type="datetime1">
              <a:rPr lang="en-US" altLang="zh-TW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D6417-6297-489F-AA2F-73B228478211}" type="datetime1">
              <a:rPr lang="en-US" altLang="zh-TW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B803D-D1AA-445F-8D58-E667B15EB684}" type="datetime1">
              <a:rPr lang="en-US" altLang="zh-TW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B734058-9D1A-BBB5-8D13-65D4D1141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93"/>
            <a:ext cx="16255999" cy="914221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F9F6755-8AEC-F7FC-91AF-81BC61AA22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95200" y="8305800"/>
            <a:ext cx="3434990" cy="450883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A73C7DD9-C6D1-923B-E3EB-EEDE8C5FAB6E}"/>
              </a:ext>
            </a:extLst>
          </p:cNvPr>
          <p:cNvSpPr txBox="1"/>
          <p:nvPr/>
        </p:nvSpPr>
        <p:spPr>
          <a:xfrm>
            <a:off x="889000" y="2362200"/>
            <a:ext cx="119634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0000" b="1">
                <a:solidFill>
                  <a:srgbClr val="0F2D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全球塑膠公約解析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0E2F17-C2F5-44C5-1E01-CCBB46D33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E2AE5F6B-87CD-ABE9-1D0B-54F46A045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A931E7E-1DC9-457B-B78D-A128B5C83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6C20657-F616-AA38-7485-9A6FFD2E1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501541" y="-338226"/>
            <a:ext cx="2436850" cy="1835984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5707D2-8ECB-1D9A-2676-E6B499436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188854" y="562861"/>
            <a:ext cx="860491" cy="86049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B9F40EB-9AA6-D2BA-6B06-794401526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3391309" y="873520"/>
            <a:ext cx="916629" cy="916629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912C9FF-79E8-55BE-7CB1-29A8C19CC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2475524" y="0"/>
            <a:ext cx="3780476" cy="1974449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CECCE0D-F54C-2D8C-8E83-62E006EAC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35125" y="8154001"/>
            <a:ext cx="1992684" cy="9899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35783C83-75B5-198E-4C7F-622F1C9E2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138773" y="8604190"/>
            <a:ext cx="1086537" cy="539810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F9E8EC5C-5A83-2767-6CE9-33107BDBF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0754E2-BDF5-DDBC-EBFB-32CB377D1C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811" t="4138" r="1391" b="2824"/>
          <a:stretch>
            <a:fillRect/>
          </a:stretch>
        </p:blipFill>
        <p:spPr>
          <a:xfrm>
            <a:off x="1010640" y="1039979"/>
            <a:ext cx="13716000" cy="7353699"/>
          </a:xfrm>
          <a:prstGeom prst="rect">
            <a:avLst/>
          </a:prstGeom>
        </p:spPr>
      </p:pic>
      <p:grpSp>
        <p:nvGrpSpPr>
          <p:cNvPr id="40" name="群組 39">
            <a:extLst>
              <a:ext uri="{FF2B5EF4-FFF2-40B4-BE49-F238E27FC236}">
                <a16:creationId xmlns:a16="http://schemas.microsoft.com/office/drawing/2014/main" id="{66C05BAB-E32C-6909-9F58-FB2223426271}"/>
              </a:ext>
            </a:extLst>
          </p:cNvPr>
          <p:cNvGrpSpPr/>
          <p:nvPr/>
        </p:nvGrpSpPr>
        <p:grpSpPr>
          <a:xfrm>
            <a:off x="8456849" y="7477044"/>
            <a:ext cx="5757782" cy="765285"/>
            <a:chOff x="8640009" y="7540514"/>
            <a:chExt cx="5757782" cy="765285"/>
          </a:xfrm>
        </p:grpSpPr>
        <p:sp>
          <p:nvSpPr>
            <p:cNvPr id="26" name="流程圖: 延遲 25">
              <a:extLst>
                <a:ext uri="{FF2B5EF4-FFF2-40B4-BE49-F238E27FC236}">
                  <a16:creationId xmlns:a16="http://schemas.microsoft.com/office/drawing/2014/main" id="{E062610E-26EF-BF23-186B-B86D76624872}"/>
                </a:ext>
              </a:extLst>
            </p:cNvPr>
            <p:cNvSpPr/>
            <p:nvPr/>
          </p:nvSpPr>
          <p:spPr>
            <a:xfrm>
              <a:off x="13766800" y="7540514"/>
              <a:ext cx="630991" cy="765285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流程圖: 延遲 27">
              <a:extLst>
                <a:ext uri="{FF2B5EF4-FFF2-40B4-BE49-F238E27FC236}">
                  <a16:creationId xmlns:a16="http://schemas.microsoft.com/office/drawing/2014/main" id="{671995C0-FC14-FA39-5FCB-7D2CCE383178}"/>
                </a:ext>
              </a:extLst>
            </p:cNvPr>
            <p:cNvSpPr/>
            <p:nvPr/>
          </p:nvSpPr>
          <p:spPr>
            <a:xfrm flipH="1">
              <a:off x="8640009" y="7540514"/>
              <a:ext cx="630991" cy="765285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38192B4D-EBBC-C00A-2165-B4DE2DB251FF}"/>
                </a:ext>
              </a:extLst>
            </p:cNvPr>
            <p:cNvSpPr/>
            <p:nvPr/>
          </p:nvSpPr>
          <p:spPr>
            <a:xfrm>
              <a:off x="9194800" y="7540514"/>
              <a:ext cx="4688896" cy="7652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BD39FC14-34D6-3B56-8481-36D3F34DBCA4}"/>
              </a:ext>
            </a:extLst>
          </p:cNvPr>
          <p:cNvGrpSpPr/>
          <p:nvPr/>
        </p:nvGrpSpPr>
        <p:grpSpPr>
          <a:xfrm>
            <a:off x="10318179" y="2463181"/>
            <a:ext cx="2338498" cy="634975"/>
            <a:chOff x="10668457" y="6479503"/>
            <a:chExt cx="2433102" cy="634975"/>
          </a:xfrm>
          <a:solidFill>
            <a:srgbClr val="E3EBEB"/>
          </a:solidFill>
        </p:grpSpPr>
        <p:sp>
          <p:nvSpPr>
            <p:cNvPr id="63" name="流程圖: 延遲 62">
              <a:extLst>
                <a:ext uri="{FF2B5EF4-FFF2-40B4-BE49-F238E27FC236}">
                  <a16:creationId xmlns:a16="http://schemas.microsoft.com/office/drawing/2014/main" id="{03686F95-A387-3A8C-9E1A-811035A4B828}"/>
                </a:ext>
              </a:extLst>
            </p:cNvPr>
            <p:cNvSpPr/>
            <p:nvPr/>
          </p:nvSpPr>
          <p:spPr>
            <a:xfrm>
              <a:off x="12470568" y="6512312"/>
              <a:ext cx="630991" cy="602166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3C0D6F6A-933B-174E-510C-00087CB4AFF4}"/>
                </a:ext>
              </a:extLst>
            </p:cNvPr>
            <p:cNvSpPr/>
            <p:nvPr/>
          </p:nvSpPr>
          <p:spPr>
            <a:xfrm>
              <a:off x="10668457" y="6479503"/>
              <a:ext cx="1959352" cy="634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E0975AF0-B831-9B01-5F59-ACE2E822F383}"/>
              </a:ext>
            </a:extLst>
          </p:cNvPr>
          <p:cNvSpPr txBox="1"/>
          <p:nvPr/>
        </p:nvSpPr>
        <p:spPr>
          <a:xfrm>
            <a:off x="10283338" y="2602607"/>
            <a:ext cx="23733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一次性塑膠限制</a:t>
            </a:r>
          </a:p>
        </p:txBody>
      </p: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3DDAB3D4-FB6A-6783-4BA3-6A34DC3873E0}"/>
              </a:ext>
            </a:extLst>
          </p:cNvPr>
          <p:cNvGrpSpPr/>
          <p:nvPr/>
        </p:nvGrpSpPr>
        <p:grpSpPr>
          <a:xfrm>
            <a:off x="10880971" y="3480617"/>
            <a:ext cx="2338498" cy="634975"/>
            <a:chOff x="10668457" y="6479503"/>
            <a:chExt cx="2433102" cy="634975"/>
          </a:xfrm>
          <a:solidFill>
            <a:srgbClr val="E3EBEB"/>
          </a:solidFill>
        </p:grpSpPr>
        <p:sp>
          <p:nvSpPr>
            <p:cNvPr id="74" name="流程圖: 延遲 73">
              <a:extLst>
                <a:ext uri="{FF2B5EF4-FFF2-40B4-BE49-F238E27FC236}">
                  <a16:creationId xmlns:a16="http://schemas.microsoft.com/office/drawing/2014/main" id="{984125F1-351C-905D-9083-1B0CE2A75B82}"/>
                </a:ext>
              </a:extLst>
            </p:cNvPr>
            <p:cNvSpPr/>
            <p:nvPr/>
          </p:nvSpPr>
          <p:spPr>
            <a:xfrm>
              <a:off x="12470568" y="6512312"/>
              <a:ext cx="630991" cy="602166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F3F88DE1-F41D-FA48-95CD-9D1DF8ABC8D2}"/>
                </a:ext>
              </a:extLst>
            </p:cNvPr>
            <p:cNvSpPr/>
            <p:nvPr/>
          </p:nvSpPr>
          <p:spPr>
            <a:xfrm>
              <a:off x="10668457" y="6479503"/>
              <a:ext cx="1959352" cy="634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482E8616-F668-7061-7802-F1E468CE85F9}"/>
              </a:ext>
            </a:extLst>
          </p:cNvPr>
          <p:cNvSpPr txBox="1"/>
          <p:nvPr/>
        </p:nvSpPr>
        <p:spPr>
          <a:xfrm>
            <a:off x="10941892" y="3594086"/>
            <a:ext cx="23733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再生料使用比例</a:t>
            </a:r>
          </a:p>
        </p:txBody>
      </p: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25EC638C-1F2C-B7DD-BD19-9C6A3DDB8BC0}"/>
              </a:ext>
            </a:extLst>
          </p:cNvPr>
          <p:cNvGrpSpPr/>
          <p:nvPr/>
        </p:nvGrpSpPr>
        <p:grpSpPr>
          <a:xfrm>
            <a:off x="10528165" y="4480506"/>
            <a:ext cx="2338498" cy="634975"/>
            <a:chOff x="10668457" y="6479503"/>
            <a:chExt cx="2433102" cy="634975"/>
          </a:xfrm>
          <a:solidFill>
            <a:srgbClr val="E3EBEB"/>
          </a:solidFill>
        </p:grpSpPr>
        <p:sp>
          <p:nvSpPr>
            <p:cNvPr id="77" name="流程圖: 延遲 76">
              <a:extLst>
                <a:ext uri="{FF2B5EF4-FFF2-40B4-BE49-F238E27FC236}">
                  <a16:creationId xmlns:a16="http://schemas.microsoft.com/office/drawing/2014/main" id="{D20B6854-8152-F3C7-DCEE-6C3D698DA47E}"/>
                </a:ext>
              </a:extLst>
            </p:cNvPr>
            <p:cNvSpPr/>
            <p:nvPr/>
          </p:nvSpPr>
          <p:spPr>
            <a:xfrm>
              <a:off x="12470568" y="6512312"/>
              <a:ext cx="630991" cy="602166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2E162F7A-CB4D-2F1D-AE0F-0FD249C90DE3}"/>
                </a:ext>
              </a:extLst>
            </p:cNvPr>
            <p:cNvSpPr/>
            <p:nvPr/>
          </p:nvSpPr>
          <p:spPr>
            <a:xfrm>
              <a:off x="10668457" y="6479503"/>
              <a:ext cx="1959352" cy="634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4E227771-29F8-F17A-69D6-C301E1558739}"/>
              </a:ext>
            </a:extLst>
          </p:cNvPr>
          <p:cNvGrpSpPr/>
          <p:nvPr/>
        </p:nvGrpSpPr>
        <p:grpSpPr>
          <a:xfrm>
            <a:off x="10976733" y="5407323"/>
            <a:ext cx="2338498" cy="634975"/>
            <a:chOff x="10668457" y="6479503"/>
            <a:chExt cx="2433102" cy="634975"/>
          </a:xfrm>
          <a:solidFill>
            <a:srgbClr val="E3EBEB"/>
          </a:solidFill>
        </p:grpSpPr>
        <p:sp>
          <p:nvSpPr>
            <p:cNvPr id="80" name="流程圖: 延遲 79">
              <a:extLst>
                <a:ext uri="{FF2B5EF4-FFF2-40B4-BE49-F238E27FC236}">
                  <a16:creationId xmlns:a16="http://schemas.microsoft.com/office/drawing/2014/main" id="{B8A4A648-30C7-ED6E-97B3-DACA1161E0E0}"/>
                </a:ext>
              </a:extLst>
            </p:cNvPr>
            <p:cNvSpPr/>
            <p:nvPr/>
          </p:nvSpPr>
          <p:spPr>
            <a:xfrm>
              <a:off x="12470568" y="6512312"/>
              <a:ext cx="630991" cy="602166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19BCF516-E93A-B745-31EF-52E0076D82E6}"/>
                </a:ext>
              </a:extLst>
            </p:cNvPr>
            <p:cNvSpPr/>
            <p:nvPr/>
          </p:nvSpPr>
          <p:spPr>
            <a:xfrm>
              <a:off x="10668457" y="6479503"/>
              <a:ext cx="1959352" cy="634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C718D090-7307-4667-86D1-3FBD605EE60C}"/>
              </a:ext>
            </a:extLst>
          </p:cNvPr>
          <p:cNvGrpSpPr/>
          <p:nvPr/>
        </p:nvGrpSpPr>
        <p:grpSpPr>
          <a:xfrm>
            <a:off x="10603579" y="6438566"/>
            <a:ext cx="2338498" cy="634975"/>
            <a:chOff x="10668457" y="6479503"/>
            <a:chExt cx="2433102" cy="634975"/>
          </a:xfrm>
          <a:solidFill>
            <a:srgbClr val="E3EBEB"/>
          </a:solidFill>
        </p:grpSpPr>
        <p:sp>
          <p:nvSpPr>
            <p:cNvPr id="83" name="流程圖: 延遲 82">
              <a:extLst>
                <a:ext uri="{FF2B5EF4-FFF2-40B4-BE49-F238E27FC236}">
                  <a16:creationId xmlns:a16="http://schemas.microsoft.com/office/drawing/2014/main" id="{09A365A4-8F61-888D-15F3-AD863F1947E9}"/>
                </a:ext>
              </a:extLst>
            </p:cNvPr>
            <p:cNvSpPr/>
            <p:nvPr/>
          </p:nvSpPr>
          <p:spPr>
            <a:xfrm>
              <a:off x="12470568" y="6512312"/>
              <a:ext cx="630991" cy="602166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644BB408-0BB0-2B0F-3F05-E0EA5937CF9B}"/>
                </a:ext>
              </a:extLst>
            </p:cNvPr>
            <p:cNvSpPr/>
            <p:nvPr/>
          </p:nvSpPr>
          <p:spPr>
            <a:xfrm>
              <a:off x="10668457" y="6479503"/>
              <a:ext cx="1959352" cy="634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E9A4BD1A-4031-3DA7-3B76-7D09EB95569A}"/>
              </a:ext>
            </a:extLst>
          </p:cNvPr>
          <p:cNvSpPr txBox="1"/>
          <p:nvPr/>
        </p:nvSpPr>
        <p:spPr>
          <a:xfrm>
            <a:off x="10596058" y="4582549"/>
            <a:ext cx="23733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產品設計可回收</a:t>
            </a: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526A2101-BDDA-8E23-8901-8A47991D8DEB}"/>
              </a:ext>
            </a:extLst>
          </p:cNvPr>
          <p:cNvSpPr txBox="1"/>
          <p:nvPr/>
        </p:nvSpPr>
        <p:spPr>
          <a:xfrm>
            <a:off x="10944267" y="5549431"/>
            <a:ext cx="23733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有害添加物管理</a:t>
            </a: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D8E57677-9113-983E-B1D0-C2624D59173B}"/>
              </a:ext>
            </a:extLst>
          </p:cNvPr>
          <p:cNvSpPr txBox="1"/>
          <p:nvPr/>
        </p:nvSpPr>
        <p:spPr>
          <a:xfrm>
            <a:off x="10603579" y="6549430"/>
            <a:ext cx="23733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生產者責任延伸</a:t>
            </a:r>
          </a:p>
        </p:txBody>
      </p:sp>
      <p:pic>
        <p:nvPicPr>
          <p:cNvPr id="85" name="圖片 84">
            <a:extLst>
              <a:ext uri="{FF2B5EF4-FFF2-40B4-BE49-F238E27FC236}">
                <a16:creationId xmlns:a16="http://schemas.microsoft.com/office/drawing/2014/main" id="{AE0F9CCB-70DD-DBE3-6E09-B962F5D736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6" y="223571"/>
            <a:ext cx="4797562" cy="63093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0A35BA4-48D9-4974-C384-19BBCE3F1B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6970" y="1377125"/>
            <a:ext cx="8841785" cy="67986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4E9E77BA-18BB-8DBF-77FA-191E4F13825F}"/>
              </a:ext>
            </a:extLst>
          </p:cNvPr>
          <p:cNvSpPr txBox="1"/>
          <p:nvPr/>
        </p:nvSpPr>
        <p:spPr>
          <a:xfrm>
            <a:off x="1498731" y="1171988"/>
            <a:ext cx="9191100" cy="646331"/>
          </a:xfrm>
          <a:prstGeom prst="rect">
            <a:avLst/>
          </a:prstGeom>
          <a:solidFill>
            <a:srgbClr val="E3EBEB"/>
          </a:solidFill>
        </p:spPr>
        <p:txBody>
          <a:bodyPr wrap="square" rtlCol="0">
            <a:spAutoFit/>
          </a:bodyPr>
          <a:lstStyle/>
          <a:p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塑膠產品全生命週期的合規壓力</a:t>
            </a: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1A0A620A-C219-59D4-1026-A86C833745E8}"/>
              </a:ext>
            </a:extLst>
          </p:cNvPr>
          <p:cNvSpPr txBox="1"/>
          <p:nvPr/>
        </p:nvSpPr>
        <p:spPr>
          <a:xfrm>
            <a:off x="1554682" y="1783123"/>
            <a:ext cx="10988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全球塑膠公約的規範將更具一致性與國際約束力，塑膠產品的全球出口條件將全面提高。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D8CE71D-EC02-2E50-540B-0757ECB99225}"/>
              </a:ext>
            </a:extLst>
          </p:cNvPr>
          <p:cNvSpPr txBox="1"/>
          <p:nvPr/>
        </p:nvSpPr>
        <p:spPr>
          <a:xfrm>
            <a:off x="8530230" y="7552233"/>
            <a:ext cx="5689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重點出口產業將快速感受到全球塑膠公約即將傳遞的壓力：包裝、電子、紡織、建築、農業、車用與醫療產業</a:t>
            </a:r>
          </a:p>
        </p:txBody>
      </p:sp>
    </p:spTree>
    <p:extLst>
      <p:ext uri="{BB962C8B-B14F-4D97-AF65-F5344CB8AC3E}">
        <p14:creationId xmlns:p14="http://schemas.microsoft.com/office/powerpoint/2010/main" val="3400438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C0F601-D0AF-1906-D1BE-4DA27E5DE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41FF9414-B8F6-C218-2EC2-5C685BF5F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508B4B3-3412-224A-260A-9A6253E26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B6B4B75-2819-A57D-C369-8C7F2A927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501541" y="-338226"/>
            <a:ext cx="2436850" cy="1835984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7F0AD8-4199-AC38-9012-FF50706AC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188854" y="562861"/>
            <a:ext cx="860491" cy="86049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DA2ECB1-9B4F-1EC0-7561-988EC21DC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3391309" y="873520"/>
            <a:ext cx="916629" cy="916629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DEEC414-A2CB-B472-C8D7-FF302C040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2475524" y="0"/>
            <a:ext cx="3780476" cy="1974449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B98295A3-0000-5777-C7DC-3E82E0CE8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35125" y="8154001"/>
            <a:ext cx="1992684" cy="9899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46E51E95-91DE-C760-632D-DCF160F43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138773" y="8604190"/>
            <a:ext cx="1086537" cy="539810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29F7FC7-E2F6-24CA-B523-0FFDE393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9" t="17272" b="10656"/>
          <a:stretch>
            <a:fillRect/>
          </a:stretch>
        </p:blipFill>
        <p:spPr>
          <a:xfrm>
            <a:off x="1244600" y="2704680"/>
            <a:ext cx="14153444" cy="584548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AEC03C94-A1BB-80FA-44EB-A81537C77B7B}"/>
              </a:ext>
            </a:extLst>
          </p:cNvPr>
          <p:cNvSpPr txBox="1"/>
          <p:nvPr/>
        </p:nvSpPr>
        <p:spPr>
          <a:xfrm>
            <a:off x="1244600" y="1139994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企業營運模式改變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8E206894-FCB6-A1B4-7341-5880120B4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500" y="7122528"/>
            <a:ext cx="729262" cy="64823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4F8653E-7C37-D152-0D39-97BB1713E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168" y="7763870"/>
            <a:ext cx="619323" cy="55612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07BEDC1-8DCE-7415-0A8F-CB1546E03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3040" y="7071420"/>
            <a:ext cx="621473" cy="64633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CECDD1F-DBD8-32CF-2A9E-11E80CDBB5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7200" y="7839136"/>
            <a:ext cx="509661" cy="554964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A99C11ED-F093-84F9-8A4E-FED90F6D837E}"/>
              </a:ext>
            </a:extLst>
          </p:cNvPr>
          <p:cNvSpPr txBox="1"/>
          <p:nvPr/>
        </p:nvSpPr>
        <p:spPr>
          <a:xfrm>
            <a:off x="3098800" y="7232868"/>
            <a:ext cx="4258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由市場需求與製造能力主導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68A5F572-7F74-3EAC-F842-428594E2EF75}"/>
              </a:ext>
            </a:extLst>
          </p:cNvPr>
          <p:cNvSpPr txBox="1"/>
          <p:nvPr/>
        </p:nvSpPr>
        <p:spPr>
          <a:xfrm>
            <a:off x="3098800" y="7884681"/>
            <a:ext cx="4258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單一市場、單一法規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1CE1ECD-B24D-B5AA-1CEC-C92748D91AA5}"/>
              </a:ext>
            </a:extLst>
          </p:cNvPr>
          <p:cNvSpPr txBox="1"/>
          <p:nvPr/>
        </p:nvSpPr>
        <p:spPr>
          <a:xfrm>
            <a:off x="9897074" y="7232868"/>
            <a:ext cx="4600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涵蓋全生命周期的全球治理架構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6EA0A29A-68E1-A50E-F93F-EDEE40F7AB82}"/>
              </a:ext>
            </a:extLst>
          </p:cNvPr>
          <p:cNvSpPr txBox="1"/>
          <p:nvPr/>
        </p:nvSpPr>
        <p:spPr>
          <a:xfrm>
            <a:off x="9901902" y="7871908"/>
            <a:ext cx="523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必須符合國際規範條件才能進入市場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C76F8443-F549-16E1-8DCB-C2646F3C9117}"/>
              </a:ext>
            </a:extLst>
          </p:cNvPr>
          <p:cNvSpPr txBox="1"/>
          <p:nvPr/>
        </p:nvSpPr>
        <p:spPr>
          <a:xfrm>
            <a:off x="2227559" y="3048000"/>
            <a:ext cx="4944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過去：單純的貿易品項及商品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D3D584F8-0555-11C3-606F-E6FC9155AC3D}"/>
              </a:ext>
            </a:extLst>
          </p:cNvPr>
          <p:cNvSpPr txBox="1"/>
          <p:nvPr/>
        </p:nvSpPr>
        <p:spPr>
          <a:xfrm>
            <a:off x="8890000" y="3048000"/>
            <a:ext cx="6019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未來：朝向國際一致規範的市場要求</a:t>
            </a:r>
          </a:p>
        </p:txBody>
      </p:sp>
      <p:sp>
        <p:nvSpPr>
          <p:cNvPr id="30" name="投影片編號版面配置區 29">
            <a:extLst>
              <a:ext uri="{FF2B5EF4-FFF2-40B4-BE49-F238E27FC236}">
                <a16:creationId xmlns:a16="http://schemas.microsoft.com/office/drawing/2014/main" id="{E30AA77B-E07F-EF22-679B-B7B75FAC9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11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DB44043-0DF0-49F0-F096-57F0767224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6" y="223571"/>
            <a:ext cx="4797562" cy="630937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B958AABD-60C0-A613-818B-E8B5E69779B5}"/>
              </a:ext>
            </a:extLst>
          </p:cNvPr>
          <p:cNvSpPr txBox="1"/>
          <p:nvPr/>
        </p:nvSpPr>
        <p:spPr>
          <a:xfrm>
            <a:off x="1244600" y="1905000"/>
            <a:ext cx="141534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全球塑膠公約未來將逐步透過市場規範、產品要求與供應鏈管理機制，形成塑膠產品新的國際市場條件。</a:t>
            </a:r>
          </a:p>
        </p:txBody>
      </p:sp>
    </p:spTree>
    <p:extLst>
      <p:ext uri="{BB962C8B-B14F-4D97-AF65-F5344CB8AC3E}">
        <p14:creationId xmlns:p14="http://schemas.microsoft.com/office/powerpoint/2010/main" val="1107495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A834E-C6F3-7883-6DF7-8C8E99BAE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2EF496D8-52D5-F7EB-4418-98DD7A34B5EB}"/>
              </a:ext>
            </a:extLst>
          </p:cNvPr>
          <p:cNvSpPr txBox="1"/>
          <p:nvPr/>
        </p:nvSpPr>
        <p:spPr>
          <a:xfrm>
            <a:off x="845379" y="1320767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全球塑膠公約形成背景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EF863F37-1343-0E8E-20F2-F61BDD319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766800" y="83820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2</a:t>
            </a:fld>
            <a:endParaRPr 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DB64CEB-8049-0831-EA09-E832EABE8E60}"/>
              </a:ext>
            </a:extLst>
          </p:cNvPr>
          <p:cNvSpPr txBox="1"/>
          <p:nvPr/>
        </p:nvSpPr>
        <p:spPr>
          <a:xfrm>
            <a:off x="845379" y="2057400"/>
            <a:ext cx="14216821" cy="869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200"/>
              </a:lnSpc>
            </a:pP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(Global Plastics Treaty)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為聯合國推動之國際協議，目的在建立具法律約束力的全球治理架構，以因應日益擴大的塑膠污染問題，並逐步推動塑膠產品從生產、使用到回收之全生命週期管理。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E5C74B1-503C-6D77-F2F8-79EC178EB0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6" y="223571"/>
            <a:ext cx="4797562" cy="63093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E2C4375-ABB3-999F-AB43-97F56FC000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903580"/>
            <a:ext cx="16256000" cy="5240420"/>
          </a:xfrm>
          <a:prstGeom prst="rect">
            <a:avLst/>
          </a:prstGeom>
        </p:spPr>
      </p:pic>
      <p:sp>
        <p:nvSpPr>
          <p:cNvPr id="48" name="文字方塊 47">
            <a:extLst>
              <a:ext uri="{FF2B5EF4-FFF2-40B4-BE49-F238E27FC236}">
                <a16:creationId xmlns:a16="http://schemas.microsoft.com/office/drawing/2014/main" id="{8E6B9CD0-D262-5C53-5E20-C67693453B66}"/>
              </a:ext>
            </a:extLst>
          </p:cNvPr>
          <p:cNvSpPr txBox="1"/>
          <p:nvPr/>
        </p:nvSpPr>
        <p:spPr>
          <a:xfrm>
            <a:off x="5007748" y="4114800"/>
            <a:ext cx="61682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zh-TW" altLang="en-US" sz="3200" b="1">
                <a:solidFill>
                  <a:srgbClr val="022C7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全球觀點：</a:t>
            </a:r>
            <a:r>
              <a:rPr lang="en-US" altLang="zh-TW" sz="3200" b="1">
                <a:solidFill>
                  <a:srgbClr val="022C7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GPT</a:t>
            </a:r>
            <a:r>
              <a:rPr lang="zh-TW" altLang="en-US" sz="3200" b="1">
                <a:solidFill>
                  <a:srgbClr val="022C7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主要形成因素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4E63B23A-2555-7766-2A2D-F0F205E29F90}"/>
              </a:ext>
            </a:extLst>
          </p:cNvPr>
          <p:cNvSpPr txBox="1"/>
          <p:nvPr/>
        </p:nvSpPr>
        <p:spPr>
          <a:xfrm>
            <a:off x="1580267" y="6248403"/>
            <a:ext cx="2057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b="1">
                <a:solidFill>
                  <a:srgbClr val="097B9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全球塑膠產量持續成長</a:t>
            </a:r>
            <a:endParaRPr lang="zh-TW" altLang="en-US" sz="2400" b="1">
              <a:solidFill>
                <a:srgbClr val="097B92"/>
              </a:solidFill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8E4DCD65-BE61-153A-B7A1-0423D3671C82}"/>
              </a:ext>
            </a:extLst>
          </p:cNvPr>
          <p:cNvSpPr txBox="1"/>
          <p:nvPr/>
        </p:nvSpPr>
        <p:spPr>
          <a:xfrm>
            <a:off x="1084967" y="7218299"/>
            <a:ext cx="304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塑膠生產與使用量持續增加，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造成環境負荷與資源消耗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快速上升。</a:t>
            </a:r>
            <a:endParaRPr lang="zh-TW" altLang="en-US" sz="1600" b="1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3DD751A4-BE8C-243A-3278-40BDC1ADB535}"/>
              </a:ext>
            </a:extLst>
          </p:cNvPr>
          <p:cNvSpPr txBox="1"/>
          <p:nvPr/>
        </p:nvSpPr>
        <p:spPr>
          <a:xfrm>
            <a:off x="4699000" y="7221928"/>
            <a:ext cx="304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塑膠汙染已遍及海洋與生態系，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微塑膠對人體健康與生態環境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造成潛在風險。</a:t>
            </a:r>
            <a:endParaRPr lang="zh-TW" altLang="en-US" sz="1600" b="1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6F412A70-2127-2D6E-13CC-1FF8E096594D}"/>
              </a:ext>
            </a:extLst>
          </p:cNvPr>
          <p:cNvSpPr txBox="1"/>
          <p:nvPr/>
        </p:nvSpPr>
        <p:spPr>
          <a:xfrm>
            <a:off x="5060950" y="6248402"/>
            <a:ext cx="2324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b="1">
                <a:solidFill>
                  <a:srgbClr val="4877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海洋廢棄物與</a:t>
            </a:r>
            <a:br>
              <a:rPr lang="en-US" altLang="zh-TW" sz="2400" b="1">
                <a:solidFill>
                  <a:srgbClr val="4877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b="1">
                <a:solidFill>
                  <a:srgbClr val="4877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微塑膠議題擴大</a:t>
            </a:r>
            <a:endParaRPr lang="zh-TW" altLang="en-US" sz="2400" b="1">
              <a:solidFill>
                <a:srgbClr val="4877BA"/>
              </a:solidFill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476D5E48-2DFA-A4FA-0F97-7C0806DB39AB}"/>
              </a:ext>
            </a:extLst>
          </p:cNvPr>
          <p:cNvSpPr txBox="1"/>
          <p:nvPr/>
        </p:nvSpPr>
        <p:spPr>
          <a:xfrm>
            <a:off x="8585200" y="6248401"/>
            <a:ext cx="2324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b="1">
                <a:solidFill>
                  <a:srgbClr val="59873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全球回收與循環利用能力落差</a:t>
            </a:r>
            <a:endParaRPr lang="zh-TW" altLang="en-US" sz="2400" b="1">
              <a:solidFill>
                <a:srgbClr val="59873E"/>
              </a:solidFill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CA54BF2F-63B5-5485-3499-0CEA4B363254}"/>
              </a:ext>
            </a:extLst>
          </p:cNvPr>
          <p:cNvSpPr txBox="1"/>
          <p:nvPr/>
        </p:nvSpPr>
        <p:spPr>
          <a:xfrm>
            <a:off x="11954089" y="6248400"/>
            <a:ext cx="27289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b="1">
                <a:solidFill>
                  <a:srgbClr val="775FA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各國塑膠管理制度與規範差異增加</a:t>
            </a:r>
            <a:endParaRPr lang="zh-TW" altLang="en-US" sz="2400" b="1">
              <a:solidFill>
                <a:srgbClr val="775FAB"/>
              </a:solidFill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EE7EF1B8-EC35-B983-C7CE-0640EF641139}"/>
              </a:ext>
            </a:extLst>
          </p:cNvPr>
          <p:cNvSpPr txBox="1"/>
          <p:nvPr/>
        </p:nvSpPr>
        <p:spPr>
          <a:xfrm>
            <a:off x="8269196" y="7218298"/>
            <a:ext cx="304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各國回收基礎建設與技術發展</a:t>
            </a:r>
            <a:b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不均，導致塑膠循環利用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成效差異大。</a:t>
            </a:r>
            <a:endParaRPr lang="zh-TW" altLang="en-US" sz="1600" b="1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61057A10-42DF-AAAE-9AD9-D61EEA10CC1D}"/>
              </a:ext>
            </a:extLst>
          </p:cNvPr>
          <p:cNvSpPr txBox="1"/>
          <p:nvPr/>
        </p:nvSpPr>
        <p:spPr>
          <a:xfrm>
            <a:off x="11883229" y="7218297"/>
            <a:ext cx="304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各國法規、標準與管理措施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不一致，提升國際間建立一致性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治理機制的需求。</a:t>
            </a:r>
            <a:endParaRPr lang="zh-TW" altLang="en-US" sz="1600" b="1"/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2ED54A2B-2B3C-F77A-4962-ACB09277C1B2}"/>
              </a:ext>
            </a:extLst>
          </p:cNvPr>
          <p:cNvSpPr txBox="1"/>
          <p:nvPr/>
        </p:nvSpPr>
        <p:spPr>
          <a:xfrm>
            <a:off x="856264" y="2955770"/>
            <a:ext cx="14216820" cy="458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聯合國環境大會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(UNEA)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年正式啟動全球塑膠公約談判，希望透過國際合作機制，逐步建立全球一致性的塑膠治理方向。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E78DF1A-7634-2F70-FFE4-CEA6EDA30D25}"/>
              </a:ext>
            </a:extLst>
          </p:cNvPr>
          <p:cNvSpPr txBox="1"/>
          <p:nvPr/>
        </p:nvSpPr>
        <p:spPr>
          <a:xfrm>
            <a:off x="1065562" y="8837915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Global Plastics Treaty</a:t>
            </a:r>
          </a:p>
        </p:txBody>
      </p:sp>
    </p:spTree>
    <p:extLst>
      <p:ext uri="{BB962C8B-B14F-4D97-AF65-F5344CB8AC3E}">
        <p14:creationId xmlns:p14="http://schemas.microsoft.com/office/powerpoint/2010/main" val="2971523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9C6B1-E251-144D-035B-28FAB2F9C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923A327-96AE-49DB-03B2-155937015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2403645"/>
            <a:ext cx="16255999" cy="650434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085C7F02-80FF-A73E-0159-61A8B34C8A42}"/>
              </a:ext>
            </a:extLst>
          </p:cNvPr>
          <p:cNvSpPr txBox="1"/>
          <p:nvPr/>
        </p:nvSpPr>
        <p:spPr>
          <a:xfrm>
            <a:off x="965200" y="1219200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全球塑膠公約談判進程里程碑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A82651F8-C712-1222-0D5A-DBDEEF34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3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350E146-41C6-5DDD-5EC1-54910DF130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6" y="223571"/>
            <a:ext cx="4797562" cy="630937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BF447F51-A40B-EE24-E953-6032CB0C9FDB}"/>
              </a:ext>
            </a:extLst>
          </p:cNvPr>
          <p:cNvSpPr txBox="1"/>
          <p:nvPr/>
        </p:nvSpPr>
        <p:spPr>
          <a:xfrm>
            <a:off x="1068348" y="5532144"/>
            <a:ext cx="182922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3865A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UNEA 5.2</a:t>
            </a:r>
          </a:p>
          <a:p>
            <a:pPr algn="ctr"/>
            <a:r>
              <a:rPr lang="en-US" altLang="zh-TW" sz="2100" b="1">
                <a:solidFill>
                  <a:srgbClr val="3865A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b="1">
                <a:solidFill>
                  <a:srgbClr val="3865A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肯亞奈洛比</a:t>
            </a:r>
            <a:r>
              <a:rPr lang="en-US" altLang="zh-TW" sz="2100" b="1">
                <a:solidFill>
                  <a:srgbClr val="3865A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9FA1303-4399-621B-5CC8-C2361D867B9F}"/>
              </a:ext>
            </a:extLst>
          </p:cNvPr>
          <p:cNvSpPr txBox="1"/>
          <p:nvPr/>
        </p:nvSpPr>
        <p:spPr>
          <a:xfrm>
            <a:off x="1085755" y="6485009"/>
            <a:ext cx="1872166" cy="1441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正式啟動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「全球塑膠公約」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談判程序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D1F160AE-591D-460B-416A-271670535BCF}"/>
              </a:ext>
            </a:extLst>
          </p:cNvPr>
          <p:cNvSpPr txBox="1"/>
          <p:nvPr/>
        </p:nvSpPr>
        <p:spPr>
          <a:xfrm>
            <a:off x="965200" y="1940704"/>
            <a:ext cx="11108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en-US" altLang="zh-TW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29">
            <a:extLst>
              <a:ext uri="{FF2B5EF4-FFF2-40B4-BE49-F238E27FC236}">
                <a16:creationId xmlns:a16="http://schemas.microsoft.com/office/drawing/2014/main" id="{01C330E4-6A3B-CC32-B947-707402DBAD72}"/>
              </a:ext>
            </a:extLst>
          </p:cNvPr>
          <p:cNvSpPr txBox="1">
            <a:spLocks/>
          </p:cNvSpPr>
          <p:nvPr/>
        </p:nvSpPr>
        <p:spPr>
          <a:xfrm>
            <a:off x="13046059" y="120005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4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3</a:t>
            </a:fld>
            <a:endParaRPr 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Text 9">
            <a:extLst>
              <a:ext uri="{FF2B5EF4-FFF2-40B4-BE49-F238E27FC236}">
                <a16:creationId xmlns:a16="http://schemas.microsoft.com/office/drawing/2014/main" id="{CDFAFBC4-75C7-41CC-26EE-F3278E8B72B7}"/>
              </a:ext>
            </a:extLst>
          </p:cNvPr>
          <p:cNvSpPr/>
          <p:nvPr/>
        </p:nvSpPr>
        <p:spPr>
          <a:xfrm>
            <a:off x="1208773" y="4922095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2022年3月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E91C98B1-3045-0931-C1D6-B6246957D0D2}"/>
              </a:ext>
            </a:extLst>
          </p:cNvPr>
          <p:cNvSpPr txBox="1"/>
          <p:nvPr/>
        </p:nvSpPr>
        <p:spPr>
          <a:xfrm>
            <a:off x="2891705" y="5528133"/>
            <a:ext cx="16642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INC-1</a:t>
            </a:r>
          </a:p>
          <a:p>
            <a:pPr algn="ctr"/>
            <a:r>
              <a:rPr lang="en-US" altLang="zh-TW" sz="21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100" b="1" err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烏拉圭</a:t>
            </a:r>
            <a:r>
              <a:rPr lang="en-US" altLang="zh-TW" sz="21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D4BD5C5F-26B7-2382-AD82-8F04B9335767}"/>
              </a:ext>
            </a:extLst>
          </p:cNvPr>
          <p:cNvSpPr txBox="1"/>
          <p:nvPr/>
        </p:nvSpPr>
        <p:spPr>
          <a:xfrm>
            <a:off x="2796862" y="6482393"/>
            <a:ext cx="1872166" cy="1441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啟動政府間談判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委員會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(INC)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首次會議</a:t>
            </a:r>
          </a:p>
        </p:txBody>
      </p:sp>
      <p:sp>
        <p:nvSpPr>
          <p:cNvPr id="62" name="Text 9">
            <a:extLst>
              <a:ext uri="{FF2B5EF4-FFF2-40B4-BE49-F238E27FC236}">
                <a16:creationId xmlns:a16="http://schemas.microsoft.com/office/drawing/2014/main" id="{042361B0-D0AD-2F03-9805-1651ADE59684}"/>
              </a:ext>
            </a:extLst>
          </p:cNvPr>
          <p:cNvSpPr/>
          <p:nvPr/>
        </p:nvSpPr>
        <p:spPr>
          <a:xfrm>
            <a:off x="2957921" y="4918273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2022年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11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月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Text 9">
            <a:extLst>
              <a:ext uri="{FF2B5EF4-FFF2-40B4-BE49-F238E27FC236}">
                <a16:creationId xmlns:a16="http://schemas.microsoft.com/office/drawing/2014/main" id="{330DA4AA-228C-5869-84F8-E95E96B082E6}"/>
              </a:ext>
            </a:extLst>
          </p:cNvPr>
          <p:cNvSpPr/>
          <p:nvPr/>
        </p:nvSpPr>
        <p:spPr>
          <a:xfrm>
            <a:off x="4722201" y="4918273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202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3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年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5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月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FE2F1522-C947-1B61-8CB1-81CACE68159D}"/>
              </a:ext>
            </a:extLst>
          </p:cNvPr>
          <p:cNvSpPr txBox="1"/>
          <p:nvPr/>
        </p:nvSpPr>
        <p:spPr>
          <a:xfrm>
            <a:off x="4643125" y="5524311"/>
            <a:ext cx="16642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INC-2</a:t>
            </a:r>
          </a:p>
          <a:p>
            <a:pPr algn="ctr"/>
            <a:r>
              <a:rPr lang="en-US" altLang="zh-TW" sz="21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法國巴黎</a:t>
            </a:r>
            <a:r>
              <a:rPr lang="en-US" altLang="zh-TW" sz="21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BA96FB38-7E64-4AC3-33A1-3490BA82D8B5}"/>
              </a:ext>
            </a:extLst>
          </p:cNvPr>
          <p:cNvSpPr txBox="1"/>
          <p:nvPr/>
        </p:nvSpPr>
        <p:spPr>
          <a:xfrm>
            <a:off x="4628072" y="6478571"/>
            <a:ext cx="1792375" cy="949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探討制度核心，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未達共識</a:t>
            </a:r>
          </a:p>
        </p:txBody>
      </p:sp>
      <p:sp>
        <p:nvSpPr>
          <p:cNvPr id="66" name="Text 9">
            <a:extLst>
              <a:ext uri="{FF2B5EF4-FFF2-40B4-BE49-F238E27FC236}">
                <a16:creationId xmlns:a16="http://schemas.microsoft.com/office/drawing/2014/main" id="{03AB3C8F-260B-27E4-4484-07F5750B4D7F}"/>
              </a:ext>
            </a:extLst>
          </p:cNvPr>
          <p:cNvSpPr/>
          <p:nvPr/>
        </p:nvSpPr>
        <p:spPr>
          <a:xfrm>
            <a:off x="6489855" y="4922095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202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3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年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11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月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7A561631-55B8-7B3A-F840-A3C2B4BD2A9C}"/>
              </a:ext>
            </a:extLst>
          </p:cNvPr>
          <p:cNvSpPr txBox="1"/>
          <p:nvPr/>
        </p:nvSpPr>
        <p:spPr>
          <a:xfrm>
            <a:off x="6410779" y="5528133"/>
            <a:ext cx="1835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E8A51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INC-3</a:t>
            </a:r>
          </a:p>
          <a:p>
            <a:pPr algn="ctr"/>
            <a:r>
              <a:rPr lang="en-US" altLang="zh-TW" sz="2100" b="1">
                <a:solidFill>
                  <a:srgbClr val="E8A51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b="1">
                <a:solidFill>
                  <a:srgbClr val="E8A51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肯亞奈洛比</a:t>
            </a:r>
            <a:r>
              <a:rPr lang="en-US" altLang="zh-TW" sz="2100" b="1">
                <a:solidFill>
                  <a:srgbClr val="E8A51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ctr"/>
            <a:endParaRPr lang="en-US" altLang="zh-TW" sz="2100" b="1">
              <a:solidFill>
                <a:srgbClr val="E8A51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Text 9">
            <a:extLst>
              <a:ext uri="{FF2B5EF4-FFF2-40B4-BE49-F238E27FC236}">
                <a16:creationId xmlns:a16="http://schemas.microsoft.com/office/drawing/2014/main" id="{68334AF0-BFFB-7311-D19A-5D102A31C2E9}"/>
              </a:ext>
            </a:extLst>
          </p:cNvPr>
          <p:cNvSpPr/>
          <p:nvPr/>
        </p:nvSpPr>
        <p:spPr>
          <a:xfrm>
            <a:off x="8200800" y="4918147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202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4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年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4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月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44B4CEBF-C56D-C31F-9A54-FC9E321A8C6A}"/>
              </a:ext>
            </a:extLst>
          </p:cNvPr>
          <p:cNvSpPr txBox="1"/>
          <p:nvPr/>
        </p:nvSpPr>
        <p:spPr>
          <a:xfrm>
            <a:off x="8121724" y="5524185"/>
            <a:ext cx="16642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58953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INC-4</a:t>
            </a:r>
          </a:p>
          <a:p>
            <a:pPr algn="ctr"/>
            <a:r>
              <a:rPr lang="en-US" altLang="zh-TW" b="1">
                <a:solidFill>
                  <a:srgbClr val="58953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>
                <a:solidFill>
                  <a:srgbClr val="58953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加拿大渥太華</a:t>
            </a:r>
            <a:r>
              <a:rPr lang="en-US" altLang="zh-TW" b="1">
                <a:solidFill>
                  <a:srgbClr val="58953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27892038-79EA-744D-1B59-736590FBB4B7}"/>
              </a:ext>
            </a:extLst>
          </p:cNvPr>
          <p:cNvSpPr txBox="1"/>
          <p:nvPr/>
        </p:nvSpPr>
        <p:spPr>
          <a:xfrm>
            <a:off x="8041524" y="6482938"/>
            <a:ext cx="1872166" cy="949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分歧擴大、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談判進度停滯</a:t>
            </a:r>
          </a:p>
        </p:txBody>
      </p:sp>
      <p:sp>
        <p:nvSpPr>
          <p:cNvPr id="72" name="Text 9">
            <a:extLst>
              <a:ext uri="{FF2B5EF4-FFF2-40B4-BE49-F238E27FC236}">
                <a16:creationId xmlns:a16="http://schemas.microsoft.com/office/drawing/2014/main" id="{849264E3-FD60-ADD3-0298-21DFA708BB86}"/>
              </a:ext>
            </a:extLst>
          </p:cNvPr>
          <p:cNvSpPr/>
          <p:nvPr/>
        </p:nvSpPr>
        <p:spPr>
          <a:xfrm>
            <a:off x="9909695" y="4918147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24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年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底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6D38D179-0DE3-9A39-67A9-A82EEA529045}"/>
              </a:ext>
            </a:extLst>
          </p:cNvPr>
          <p:cNvSpPr txBox="1"/>
          <p:nvPr/>
        </p:nvSpPr>
        <p:spPr>
          <a:xfrm>
            <a:off x="9830619" y="5524185"/>
            <a:ext cx="16642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2D98A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INC-5.1</a:t>
            </a:r>
          </a:p>
          <a:p>
            <a:pPr algn="ctr"/>
            <a:r>
              <a:rPr lang="en-US" altLang="zh-TW" sz="2100" b="1">
                <a:solidFill>
                  <a:srgbClr val="2D98A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b="1">
                <a:solidFill>
                  <a:srgbClr val="2D98A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韓國釜山</a:t>
            </a:r>
            <a:r>
              <a:rPr lang="en-US" altLang="zh-TW" sz="2100" b="1">
                <a:solidFill>
                  <a:srgbClr val="2D98A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7D002C0F-0888-6C17-1082-2BAEB4D19527}"/>
              </a:ext>
            </a:extLst>
          </p:cNvPr>
          <p:cNvSpPr txBox="1"/>
          <p:nvPr/>
        </p:nvSpPr>
        <p:spPr>
          <a:xfrm>
            <a:off x="9735777" y="6478445"/>
            <a:ext cx="1759102" cy="1441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爭議持續，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會議結束產生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主席文本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Text 9">
            <a:extLst>
              <a:ext uri="{FF2B5EF4-FFF2-40B4-BE49-F238E27FC236}">
                <a16:creationId xmlns:a16="http://schemas.microsoft.com/office/drawing/2014/main" id="{01CDBAA0-116E-0801-87E4-17BEA92075E2}"/>
              </a:ext>
            </a:extLst>
          </p:cNvPr>
          <p:cNvSpPr/>
          <p:nvPr/>
        </p:nvSpPr>
        <p:spPr>
          <a:xfrm>
            <a:off x="11558815" y="4918147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25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年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3BEB8EE4-03D6-9000-EE99-6BC62E3F7957}"/>
              </a:ext>
            </a:extLst>
          </p:cNvPr>
          <p:cNvSpPr txBox="1"/>
          <p:nvPr/>
        </p:nvSpPr>
        <p:spPr>
          <a:xfrm>
            <a:off x="11434651" y="5524185"/>
            <a:ext cx="1862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8068B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INC-5.2</a:t>
            </a:r>
          </a:p>
          <a:p>
            <a:pPr algn="ctr"/>
            <a:r>
              <a:rPr lang="en-US" altLang="zh-TW" sz="2000" b="1">
                <a:solidFill>
                  <a:srgbClr val="8068B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>
                <a:solidFill>
                  <a:srgbClr val="8068B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瑞士日內瓦</a:t>
            </a:r>
            <a:r>
              <a:rPr lang="en-US" altLang="zh-TW" sz="2000" b="1">
                <a:solidFill>
                  <a:srgbClr val="8068B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100" b="1">
              <a:solidFill>
                <a:srgbClr val="8068B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4ABCCA01-97BF-B7D7-F5BD-C3CCD6CB8FBA}"/>
              </a:ext>
            </a:extLst>
          </p:cNvPr>
          <p:cNvSpPr txBox="1"/>
          <p:nvPr/>
        </p:nvSpPr>
        <p:spPr>
          <a:xfrm>
            <a:off x="11531829" y="6478445"/>
            <a:ext cx="1633795" cy="949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爭論未解，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宣布無共識</a:t>
            </a:r>
          </a:p>
        </p:txBody>
      </p:sp>
      <p:sp>
        <p:nvSpPr>
          <p:cNvPr id="81" name="Text 9">
            <a:extLst>
              <a:ext uri="{FF2B5EF4-FFF2-40B4-BE49-F238E27FC236}">
                <a16:creationId xmlns:a16="http://schemas.microsoft.com/office/drawing/2014/main" id="{89983771-AD86-3833-DBA1-416ABA442179}"/>
              </a:ext>
            </a:extLst>
          </p:cNvPr>
          <p:cNvSpPr/>
          <p:nvPr/>
        </p:nvSpPr>
        <p:spPr>
          <a:xfrm>
            <a:off x="13339548" y="4918147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2026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年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19AB92BA-103D-8540-8310-51E6EDF9B07A}"/>
              </a:ext>
            </a:extLst>
          </p:cNvPr>
          <p:cNvSpPr txBox="1"/>
          <p:nvPr/>
        </p:nvSpPr>
        <p:spPr>
          <a:xfrm>
            <a:off x="13038726" y="5532144"/>
            <a:ext cx="209967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066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INC-5.3</a:t>
            </a:r>
          </a:p>
          <a:p>
            <a:pPr algn="ctr"/>
            <a:r>
              <a:rPr lang="en-US" altLang="zh-TW" sz="2100" b="1">
                <a:solidFill>
                  <a:srgbClr val="066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b="1">
                <a:solidFill>
                  <a:srgbClr val="066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瑞士日內瓦</a:t>
            </a:r>
            <a:r>
              <a:rPr lang="en-US" altLang="zh-TW" sz="2100" b="1">
                <a:solidFill>
                  <a:srgbClr val="066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39E58E97-F8FA-6D93-74BD-346E859104C9}"/>
              </a:ext>
            </a:extLst>
          </p:cNvPr>
          <p:cNvSpPr txBox="1"/>
          <p:nvPr/>
        </p:nvSpPr>
        <p:spPr>
          <a:xfrm>
            <a:off x="13229020" y="6478445"/>
            <a:ext cx="1759102" cy="1703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選舉新任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INC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主席，但尚未推進實質性的公約條文協商</a:t>
            </a:r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52CE204C-FF87-FBE6-0604-3842404EA987}"/>
              </a:ext>
            </a:extLst>
          </p:cNvPr>
          <p:cNvSpPr txBox="1"/>
          <p:nvPr/>
        </p:nvSpPr>
        <p:spPr>
          <a:xfrm>
            <a:off x="6426933" y="6478445"/>
            <a:ext cx="1732400" cy="949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發布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零草案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進展有限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2E945C9E-D5D7-1163-C255-C3CA08B9EC8B}"/>
              </a:ext>
            </a:extLst>
          </p:cNvPr>
          <p:cNvSpPr txBox="1"/>
          <p:nvPr/>
        </p:nvSpPr>
        <p:spPr>
          <a:xfrm>
            <a:off x="936722" y="1880996"/>
            <a:ext cx="105440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各國透過政府間談判委員會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(INC)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逐步推進，朝向建立具法律約束力的全球塑膠治理架構。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E779311-1998-2B32-C906-F086409A14A0}"/>
              </a:ext>
            </a:extLst>
          </p:cNvPr>
          <p:cNvSpPr txBox="1"/>
          <p:nvPr/>
        </p:nvSpPr>
        <p:spPr>
          <a:xfrm>
            <a:off x="1065562" y="8837915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Global Plastics Treaty</a:t>
            </a:r>
          </a:p>
        </p:txBody>
      </p:sp>
    </p:spTree>
    <p:extLst>
      <p:ext uri="{BB962C8B-B14F-4D97-AF65-F5344CB8AC3E}">
        <p14:creationId xmlns:p14="http://schemas.microsoft.com/office/powerpoint/2010/main" val="3930689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1DDFA-F754-84C2-62A4-C16221A35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037D80B4-0DC9-A808-1E4D-9BA5291F1A54}"/>
              </a:ext>
            </a:extLst>
          </p:cNvPr>
          <p:cNvSpPr txBox="1"/>
          <p:nvPr/>
        </p:nvSpPr>
        <p:spPr>
          <a:xfrm>
            <a:off x="965200" y="1219200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全球塑膠公約核心內容</a:t>
            </a:r>
            <a:r>
              <a:rPr lang="en-US" altLang="zh-TW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全局視野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4D15F294-2A7D-3A24-A320-CE40C2570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4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5781CC2D-6870-DF2D-1DA8-56E3B14C8E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6" y="223571"/>
            <a:ext cx="4797562" cy="630937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75AAF707-714B-D114-73F6-3DC9C2B8C99A}"/>
              </a:ext>
            </a:extLst>
          </p:cNvPr>
          <p:cNvGrpSpPr/>
          <p:nvPr/>
        </p:nvGrpSpPr>
        <p:grpSpPr>
          <a:xfrm>
            <a:off x="1850394" y="2971800"/>
            <a:ext cx="2181481" cy="2129125"/>
            <a:chOff x="1511799" y="3655363"/>
            <a:chExt cx="2181481" cy="2129125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1606F2FC-7F86-EED4-2660-FDCA77596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12757" y="3757765"/>
              <a:ext cx="1979564" cy="1924320"/>
            </a:xfrm>
            <a:prstGeom prst="rect">
              <a:avLst/>
            </a:prstGeom>
          </p:spPr>
        </p:pic>
        <p:sp>
          <p:nvSpPr>
            <p:cNvPr id="16" name="流程圖: 接點 15">
              <a:extLst>
                <a:ext uri="{FF2B5EF4-FFF2-40B4-BE49-F238E27FC236}">
                  <a16:creationId xmlns:a16="http://schemas.microsoft.com/office/drawing/2014/main" id="{8DFAC961-F34A-C8A9-5D0B-DCF39CB26F22}"/>
                </a:ext>
              </a:extLst>
            </p:cNvPr>
            <p:cNvSpPr/>
            <p:nvPr/>
          </p:nvSpPr>
          <p:spPr>
            <a:xfrm>
              <a:off x="1511799" y="3655363"/>
              <a:ext cx="2181481" cy="2129125"/>
            </a:xfrm>
            <a:prstGeom prst="flowChartConnector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/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14123572-0AB7-1366-B4A1-9BB3A30B6F64}"/>
              </a:ext>
            </a:extLst>
          </p:cNvPr>
          <p:cNvGrpSpPr/>
          <p:nvPr/>
        </p:nvGrpSpPr>
        <p:grpSpPr>
          <a:xfrm>
            <a:off x="5535815" y="2971800"/>
            <a:ext cx="2181481" cy="2129125"/>
            <a:chOff x="4451206" y="3677665"/>
            <a:chExt cx="2181481" cy="2129125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666F4741-AAD9-22E1-EE5E-A94D6FA33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32294" y="3818861"/>
              <a:ext cx="1819305" cy="1846732"/>
            </a:xfrm>
            <a:prstGeom prst="rect">
              <a:avLst/>
            </a:prstGeom>
          </p:spPr>
        </p:pic>
        <p:sp>
          <p:nvSpPr>
            <p:cNvPr id="18" name="流程圖: 接點 17">
              <a:extLst>
                <a:ext uri="{FF2B5EF4-FFF2-40B4-BE49-F238E27FC236}">
                  <a16:creationId xmlns:a16="http://schemas.microsoft.com/office/drawing/2014/main" id="{836A7DA7-8307-2BBF-A44F-09C72562E577}"/>
                </a:ext>
              </a:extLst>
            </p:cNvPr>
            <p:cNvSpPr/>
            <p:nvPr/>
          </p:nvSpPr>
          <p:spPr>
            <a:xfrm>
              <a:off x="4451206" y="3677665"/>
              <a:ext cx="2181481" cy="2129125"/>
            </a:xfrm>
            <a:prstGeom prst="flowChartConnector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AD410A7D-8D21-FE11-5DA8-A09BC30DF3D4}"/>
              </a:ext>
            </a:extLst>
          </p:cNvPr>
          <p:cNvGrpSpPr/>
          <p:nvPr/>
        </p:nvGrpSpPr>
        <p:grpSpPr>
          <a:xfrm>
            <a:off x="9221236" y="3006207"/>
            <a:ext cx="2181481" cy="2129125"/>
            <a:chOff x="7418485" y="3810001"/>
            <a:chExt cx="2181481" cy="2129125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537618E8-054E-0A95-FB57-AB619836A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19443" y="3884781"/>
              <a:ext cx="1979565" cy="1979565"/>
            </a:xfrm>
            <a:prstGeom prst="rect">
              <a:avLst/>
            </a:prstGeom>
          </p:spPr>
        </p:pic>
        <p:sp>
          <p:nvSpPr>
            <p:cNvPr id="20" name="流程圖: 接點 19">
              <a:extLst>
                <a:ext uri="{FF2B5EF4-FFF2-40B4-BE49-F238E27FC236}">
                  <a16:creationId xmlns:a16="http://schemas.microsoft.com/office/drawing/2014/main" id="{0702C661-A7E3-C039-F43A-7A65C3AB3E3C}"/>
                </a:ext>
              </a:extLst>
            </p:cNvPr>
            <p:cNvSpPr/>
            <p:nvPr/>
          </p:nvSpPr>
          <p:spPr>
            <a:xfrm>
              <a:off x="7418485" y="3810001"/>
              <a:ext cx="2181481" cy="2129125"/>
            </a:xfrm>
            <a:prstGeom prst="flowChartConnector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4E513AF4-AC87-129C-0576-B4D2A1837F7B}"/>
              </a:ext>
            </a:extLst>
          </p:cNvPr>
          <p:cNvGrpSpPr/>
          <p:nvPr/>
        </p:nvGrpSpPr>
        <p:grpSpPr>
          <a:xfrm>
            <a:off x="12906657" y="3006206"/>
            <a:ext cx="2181481" cy="2129125"/>
            <a:chOff x="10565613" y="3791751"/>
            <a:chExt cx="2181481" cy="2129125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1D743A3A-D48C-7977-093C-1F0A4DE3D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52562" y="3876613"/>
              <a:ext cx="2007582" cy="1959400"/>
            </a:xfrm>
            <a:prstGeom prst="rect">
              <a:avLst/>
            </a:prstGeom>
          </p:spPr>
        </p:pic>
        <p:sp>
          <p:nvSpPr>
            <p:cNvPr id="22" name="流程圖: 接點 21">
              <a:extLst>
                <a:ext uri="{FF2B5EF4-FFF2-40B4-BE49-F238E27FC236}">
                  <a16:creationId xmlns:a16="http://schemas.microsoft.com/office/drawing/2014/main" id="{BEA7EFA1-9AC3-AAAD-17D6-47B1599A6649}"/>
                </a:ext>
              </a:extLst>
            </p:cNvPr>
            <p:cNvSpPr/>
            <p:nvPr/>
          </p:nvSpPr>
          <p:spPr>
            <a:xfrm>
              <a:off x="10565613" y="3791751"/>
              <a:ext cx="2181481" cy="2129125"/>
            </a:xfrm>
            <a:prstGeom prst="flowChartConnector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3173A88-7D30-8508-C04A-782720E3F488}"/>
              </a:ext>
            </a:extLst>
          </p:cNvPr>
          <p:cNvSpPr txBox="1"/>
          <p:nvPr/>
        </p:nvSpPr>
        <p:spPr>
          <a:xfrm>
            <a:off x="1679686" y="539109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第四條 塑膠產品</a:t>
            </a:r>
            <a:r>
              <a:rPr lang="en-US" altLang="zh-TW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1D297EE-08A1-AB8F-BEBF-C598FA2A2395}"/>
              </a:ext>
            </a:extLst>
          </p:cNvPr>
          <p:cNvSpPr txBox="1"/>
          <p:nvPr/>
        </p:nvSpPr>
        <p:spPr>
          <a:xfrm>
            <a:off x="5461000" y="5379364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rgbClr val="175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00" b="1">
                <a:solidFill>
                  <a:srgbClr val="175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第五條 產品設計</a:t>
            </a:r>
            <a:r>
              <a:rPr lang="en-US" altLang="zh-TW" sz="2000" b="1">
                <a:solidFill>
                  <a:srgbClr val="175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C2439F7-7F2C-4E0C-91F0-0E17E3B1CCB2}"/>
              </a:ext>
            </a:extLst>
          </p:cNvPr>
          <p:cNvSpPr txBox="1"/>
          <p:nvPr/>
        </p:nvSpPr>
        <p:spPr>
          <a:xfrm>
            <a:off x="9047825" y="5362579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第六條 排放與洩漏</a:t>
            </a:r>
            <a:r>
              <a:rPr lang="en-US" altLang="zh-TW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8C955663-4628-FB52-7737-1B17BB5EAC3C}"/>
              </a:ext>
            </a:extLst>
          </p:cNvPr>
          <p:cNvSpPr txBox="1"/>
          <p:nvPr/>
        </p:nvSpPr>
        <p:spPr>
          <a:xfrm>
            <a:off x="12700000" y="5345375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175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00" b="1" dirty="0">
                <a:solidFill>
                  <a:srgbClr val="175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第七條 廢棄物管理</a:t>
            </a:r>
            <a:r>
              <a:rPr lang="en-US" altLang="zh-TW" sz="2000" b="1" dirty="0">
                <a:solidFill>
                  <a:srgbClr val="175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4EA03AC6-C026-29EB-5287-0443E50D75EB}"/>
              </a:ext>
            </a:extLst>
          </p:cNvPr>
          <p:cNvSpPr txBox="1"/>
          <p:nvPr/>
        </p:nvSpPr>
        <p:spPr>
          <a:xfrm>
            <a:off x="1302834" y="5989936"/>
            <a:ext cx="3276600" cy="1402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建立高風險與一次性塑膠產品之管理機制，逐步限制不利循環利用之產品類型，並強化產品生命週期管理方向。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B5DD2DD2-EAEC-438F-9B19-77F082FBC2ED}"/>
              </a:ext>
            </a:extLst>
          </p:cNvPr>
          <p:cNvSpPr txBox="1"/>
          <p:nvPr/>
        </p:nvSpPr>
        <p:spPr>
          <a:xfrm>
            <a:off x="5125344" y="5989936"/>
            <a:ext cx="3276600" cy="1402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推動循環導向產品設計，強化材料可回收性、可追溯性與相容性，降低複合材料與高風險添加物使用。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F451E3E2-CFEF-8CC9-030A-6C3CFA76ABAA}"/>
              </a:ext>
            </a:extLst>
          </p:cNvPr>
          <p:cNvSpPr txBox="1"/>
          <p:nvPr/>
        </p:nvSpPr>
        <p:spPr>
          <a:xfrm>
            <a:off x="8817636" y="5989936"/>
            <a:ext cx="3276600" cy="10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強化塑膠污染與微塑膠排放控制，涵蓋生產、運輸、使用與廢棄階段之環境外洩管理。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F1BFAF6C-558C-2A9F-D058-0F0CA0531AED}"/>
              </a:ext>
            </a:extLst>
          </p:cNvPr>
          <p:cNvSpPr txBox="1"/>
          <p:nvPr/>
        </p:nvSpPr>
        <p:spPr>
          <a:xfrm>
            <a:off x="12500673" y="5989936"/>
            <a:ext cx="3276600" cy="1395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建立塑膠廢棄物管理與回收制度，推動生產者延伸責任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(EPR)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與循環經濟機制，提升資源循環效率。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3CAA1E98-0BD1-42A9-4700-C9A4F19AB7F2}"/>
              </a:ext>
            </a:extLst>
          </p:cNvPr>
          <p:cNvSpPr txBox="1"/>
          <p:nvPr/>
        </p:nvSpPr>
        <p:spPr>
          <a:xfrm>
            <a:off x="965200" y="1940704"/>
            <a:ext cx="111084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公約透過塑膠產品、產品設計、排放控制與廢棄物管理等四大面向，建立全生命週期治理架構。</a:t>
            </a:r>
          </a:p>
        </p:txBody>
      </p:sp>
    </p:spTree>
    <p:extLst>
      <p:ext uri="{BB962C8B-B14F-4D97-AF65-F5344CB8AC3E}">
        <p14:creationId xmlns:p14="http://schemas.microsoft.com/office/powerpoint/2010/main" val="3350116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770C5-D9CA-2D4D-DEF4-B4F0582DF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3E947DA6-112C-5E5A-63A9-E4EDD7D7D1A2}"/>
              </a:ext>
            </a:extLst>
          </p:cNvPr>
          <p:cNvSpPr txBox="1"/>
          <p:nvPr/>
        </p:nvSpPr>
        <p:spPr>
          <a:xfrm>
            <a:off x="1041400" y="1278673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第四條</a:t>
            </a:r>
            <a:r>
              <a:rPr lang="en-US" altLang="zh-TW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塑膠產品：限制與轉型的雙軌策略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391FA9E4-58C6-98DE-E887-8CF27FDFD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5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9D5C529E-E62B-62CD-D286-056B122DB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6" y="223571"/>
            <a:ext cx="4797562" cy="630937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9EB340A2-8FAF-3353-C0B3-2202CC8F2EBB}"/>
              </a:ext>
            </a:extLst>
          </p:cNvPr>
          <p:cNvSpPr txBox="1"/>
          <p:nvPr/>
        </p:nvSpPr>
        <p:spPr>
          <a:xfrm>
            <a:off x="1304670" y="2016943"/>
            <a:ext cx="105818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核心目標：降低環境污染風險，推動產品減量與替代方案。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B695C03-6C90-217A-7236-3BF3A507F3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01"/>
          <a:stretch>
            <a:fillRect/>
          </a:stretch>
        </p:blipFill>
        <p:spPr>
          <a:xfrm>
            <a:off x="1574801" y="2895600"/>
            <a:ext cx="13234020" cy="533474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9F2DBBC-3F6D-0F5F-702B-06EA46B115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7200" y="6400800"/>
            <a:ext cx="5638800" cy="14478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8AFC3F6-83AB-7E24-F75E-F9814C763A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0399" y="6286484"/>
            <a:ext cx="5603297" cy="1181116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EB12FA72-FADD-C0B8-E6B3-4D8B7B018B06}"/>
              </a:ext>
            </a:extLst>
          </p:cNvPr>
          <p:cNvSpPr txBox="1"/>
          <p:nvPr/>
        </p:nvSpPr>
        <p:spPr>
          <a:xfrm>
            <a:off x="1745166" y="6228149"/>
            <a:ext cx="5638800" cy="690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n"/>
            </a:pPr>
            <a:r>
              <a:rPr lang="zh-TW" altLang="en-US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限制高風險產品：</a:t>
            </a:r>
            <a:r>
              <a:rPr lang="zh-TW" altLang="en-US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針對高風險、難回收或易造成污染之塑膠產品。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5F62A1A7-7D3E-AE12-5D12-CF8E6FC1D575}"/>
              </a:ext>
            </a:extLst>
          </p:cNvPr>
          <p:cNvSpPr txBox="1"/>
          <p:nvPr/>
        </p:nvSpPr>
        <p:spPr>
          <a:xfrm>
            <a:off x="1745166" y="6949145"/>
            <a:ext cx="5638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降低一次性使用</a:t>
            </a:r>
            <a:r>
              <a:rPr lang="zh-TW" altLang="en-US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：逐步減少一次性塑膠產品的依賴。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2017F6F-68BC-6FA8-311F-44EBFF11FBA2}"/>
              </a:ext>
            </a:extLst>
          </p:cNvPr>
          <p:cNvSpPr txBox="1"/>
          <p:nvPr/>
        </p:nvSpPr>
        <p:spPr>
          <a:xfrm>
            <a:off x="1745166" y="7348834"/>
            <a:ext cx="5638800" cy="690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n"/>
            </a:pPr>
            <a:r>
              <a:rPr lang="zh-TW" altLang="en-US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排除干擾設計</a:t>
            </a:r>
            <a:r>
              <a:rPr lang="zh-TW" altLang="en-US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：避免產品設計影響既有的回收與循環體系。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F0AC3269-1F06-860A-8849-EF719697DCF6}"/>
              </a:ext>
            </a:extLst>
          </p:cNvPr>
          <p:cNvSpPr txBox="1"/>
          <p:nvPr/>
        </p:nvSpPr>
        <p:spPr>
          <a:xfrm>
            <a:off x="8208098" y="6405698"/>
            <a:ext cx="6027235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n"/>
            </a:pPr>
            <a:r>
              <a:rPr lang="zh-TW" altLang="en-US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強化循環利用：</a:t>
            </a:r>
            <a:r>
              <a:rPr lang="zh-TW" altLang="en-US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推動可循環、可回收之塑膠產品發展。</a:t>
            </a: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n"/>
            </a:pPr>
            <a:endParaRPr lang="zh-TW" altLang="en-US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DE45E908-3F87-EAFA-1E4B-20BCB4B7C12D}"/>
              </a:ext>
            </a:extLst>
          </p:cNvPr>
          <p:cNvSpPr txBox="1"/>
          <p:nvPr/>
        </p:nvSpPr>
        <p:spPr>
          <a:xfrm>
            <a:off x="8208098" y="6877042"/>
            <a:ext cx="5638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推廣替代方案</a:t>
            </a:r>
            <a:r>
              <a:rPr lang="zh-TW" altLang="en-US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：加速低環境衝擊的創新產品上市。</a:t>
            </a:r>
          </a:p>
        </p:txBody>
      </p:sp>
    </p:spTree>
    <p:extLst>
      <p:ext uri="{BB962C8B-B14F-4D97-AF65-F5344CB8AC3E}">
        <p14:creationId xmlns:p14="http://schemas.microsoft.com/office/powerpoint/2010/main" val="3536916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3FAF1-FFEA-74ED-7C86-345B696E1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3180B670-B4C4-2685-B312-1C96C44BCC35}"/>
              </a:ext>
            </a:extLst>
          </p:cNvPr>
          <p:cNvSpPr txBox="1"/>
          <p:nvPr/>
        </p:nvSpPr>
        <p:spPr>
          <a:xfrm>
            <a:off x="1041400" y="1278673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第五條</a:t>
            </a:r>
            <a:r>
              <a:rPr lang="en-US" altLang="zh-TW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產品設計：為循環而生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685F9C88-B81B-097C-5D65-74A33D184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6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8C7D0A8-A8CB-6234-9E66-D7837CB42A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6" y="223571"/>
            <a:ext cx="4797562" cy="630937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98D4BF20-37A6-D6B7-A56E-17757AE28C8B}"/>
              </a:ext>
            </a:extLst>
          </p:cNvPr>
          <p:cNvSpPr txBox="1"/>
          <p:nvPr/>
        </p:nvSpPr>
        <p:spPr>
          <a:xfrm>
            <a:off x="1304670" y="2002870"/>
            <a:ext cx="105818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設計階段決定了產品生命週期的主要環境影響。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BE48535-87EC-D2B2-8B20-1D39A7B7C6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00" y="2819400"/>
            <a:ext cx="6735115" cy="5430008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608972E0-8838-63E7-A9DB-BEA6BB1D6537}"/>
              </a:ext>
            </a:extLst>
          </p:cNvPr>
          <p:cNvGrpSpPr/>
          <p:nvPr/>
        </p:nvGrpSpPr>
        <p:grpSpPr>
          <a:xfrm>
            <a:off x="7594600" y="3127225"/>
            <a:ext cx="6735114" cy="923330"/>
            <a:chOff x="7594600" y="3127225"/>
            <a:chExt cx="6735114" cy="923330"/>
          </a:xfrm>
        </p:grpSpPr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ACDB8748-E917-7FFF-66AD-493EDA449926}"/>
                </a:ext>
              </a:extLst>
            </p:cNvPr>
            <p:cNvSpPr txBox="1"/>
            <p:nvPr/>
          </p:nvSpPr>
          <p:spPr>
            <a:xfrm>
              <a:off x="7594600" y="3127225"/>
              <a:ext cx="380957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提高材料組成透明度</a:t>
              </a: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366C153D-4855-430E-D29A-524A170C15AF}"/>
                </a:ext>
              </a:extLst>
            </p:cNvPr>
            <p:cNvSpPr txBox="1"/>
            <p:nvPr/>
          </p:nvSpPr>
          <p:spPr>
            <a:xfrm>
              <a:off x="7594600" y="3650445"/>
              <a:ext cx="67351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建立產品材料資訊揭露方向，確保成分可追溯。</a:t>
              </a: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18790266-7B6C-333B-914F-79A52A916B33}"/>
              </a:ext>
            </a:extLst>
          </p:cNvPr>
          <p:cNvGrpSpPr/>
          <p:nvPr/>
        </p:nvGrpSpPr>
        <p:grpSpPr>
          <a:xfrm>
            <a:off x="7594600" y="4431052"/>
            <a:ext cx="6735114" cy="950835"/>
            <a:chOff x="7615663" y="4438271"/>
            <a:chExt cx="6735114" cy="950835"/>
          </a:xfrm>
        </p:grpSpPr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D983969A-E59D-C4C3-3572-CC016ADA32FA}"/>
                </a:ext>
              </a:extLst>
            </p:cNvPr>
            <p:cNvSpPr txBox="1"/>
            <p:nvPr/>
          </p:nvSpPr>
          <p:spPr>
            <a:xfrm>
              <a:off x="7615663" y="4438271"/>
              <a:ext cx="508433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降低複合</a:t>
              </a:r>
              <a:r>
                <a:rPr lang="en-US" altLang="zh-TW" sz="2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2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多層材料使用</a:t>
              </a: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1A576F62-A983-748A-6000-FCA195CFDC6D}"/>
                </a:ext>
              </a:extLst>
            </p:cNvPr>
            <p:cNvSpPr txBox="1"/>
            <p:nvPr/>
          </p:nvSpPr>
          <p:spPr>
            <a:xfrm>
              <a:off x="7615663" y="4988996"/>
              <a:ext cx="67351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減少多重材質混合，大幅降低材料分離與後端回收困難度。</a:t>
              </a: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3E002FAA-2514-BA7F-27AE-45397CF0D5B6}"/>
              </a:ext>
            </a:extLst>
          </p:cNvPr>
          <p:cNvGrpSpPr/>
          <p:nvPr/>
        </p:nvGrpSpPr>
        <p:grpSpPr>
          <a:xfrm>
            <a:off x="7594600" y="5762384"/>
            <a:ext cx="6735114" cy="998249"/>
            <a:chOff x="7615663" y="5755165"/>
            <a:chExt cx="6735114" cy="998249"/>
          </a:xfrm>
        </p:grpSpPr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5555E535-18E3-79A7-89E1-0F8FAB940C0E}"/>
                </a:ext>
              </a:extLst>
            </p:cNvPr>
            <p:cNvSpPr txBox="1"/>
            <p:nvPr/>
          </p:nvSpPr>
          <p:spPr>
            <a:xfrm>
              <a:off x="7615663" y="5755165"/>
              <a:ext cx="380957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強化相容性</a:t>
              </a: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F0944C60-525F-7BF4-A909-B2492B15872C}"/>
                </a:ext>
              </a:extLst>
            </p:cNvPr>
            <p:cNvSpPr txBox="1"/>
            <p:nvPr/>
          </p:nvSpPr>
          <p:spPr>
            <a:xfrm>
              <a:off x="7615663" y="6353304"/>
              <a:ext cx="67351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提升塑膠產品可回收性，確保與現行回收體系無縫接軌。</a:t>
              </a: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391B70B9-84A5-3A2E-BD45-F8414B9FA436}"/>
              </a:ext>
            </a:extLst>
          </p:cNvPr>
          <p:cNvGrpSpPr/>
          <p:nvPr/>
        </p:nvGrpSpPr>
        <p:grpSpPr>
          <a:xfrm>
            <a:off x="7594600" y="7141130"/>
            <a:ext cx="6735114" cy="972492"/>
            <a:chOff x="7615663" y="7141130"/>
            <a:chExt cx="6735114" cy="972492"/>
          </a:xfrm>
        </p:grpSpPr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447DDD23-C066-95A7-7D9A-D39F27458D63}"/>
                </a:ext>
              </a:extLst>
            </p:cNvPr>
            <p:cNvSpPr txBox="1"/>
            <p:nvPr/>
          </p:nvSpPr>
          <p:spPr>
            <a:xfrm>
              <a:off x="7615663" y="7141130"/>
              <a:ext cx="380957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採用再生材料</a:t>
              </a: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AE7A6439-1771-6EFF-9C35-F5148F08812E}"/>
                </a:ext>
              </a:extLst>
            </p:cNvPr>
            <p:cNvSpPr txBox="1"/>
            <p:nvPr/>
          </p:nvSpPr>
          <p:spPr>
            <a:xfrm>
              <a:off x="7615663" y="7713512"/>
              <a:ext cx="67351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提升再生材料的利用效率，真正落實循環導向設計。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9998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2EC49-E1FA-10E8-B871-CBB601960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1A500C73-0C1D-A0A6-0659-67A5647F3AEF}"/>
              </a:ext>
            </a:extLst>
          </p:cNvPr>
          <p:cNvSpPr txBox="1"/>
          <p:nvPr/>
        </p:nvSpPr>
        <p:spPr>
          <a:xfrm>
            <a:off x="1041400" y="1278673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第六條</a:t>
            </a:r>
            <a:r>
              <a:rPr lang="en-US" altLang="zh-TW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排放與洩漏：封鎖污染外流路徑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38726305-15FF-AC91-E1B6-E74BC9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7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BC008A61-0B51-90DE-F51C-7A5A9EF07A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6" y="223571"/>
            <a:ext cx="4797562" cy="630937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645D72A9-D145-2E04-ED1C-B37E35DAFAA1}"/>
              </a:ext>
            </a:extLst>
          </p:cNvPr>
          <p:cNvSpPr txBox="1"/>
          <p:nvPr/>
        </p:nvSpPr>
        <p:spPr>
          <a:xfrm>
            <a:off x="1270000" y="2002870"/>
            <a:ext cx="105818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全面強化塑膠生產、運輸與使用階段的管理，減少環境與生態衝擊。</a:t>
            </a: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510B8283-7B36-5B66-D494-DBC784EBE3BC}"/>
              </a:ext>
            </a:extLst>
          </p:cNvPr>
          <p:cNvGrpSpPr/>
          <p:nvPr/>
        </p:nvGrpSpPr>
        <p:grpSpPr>
          <a:xfrm>
            <a:off x="1650998" y="2828480"/>
            <a:ext cx="12912015" cy="5759785"/>
            <a:chOff x="1650997" y="2469815"/>
            <a:chExt cx="12912015" cy="5759785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5222CCB2-7679-E2ED-EDCB-EE88007F0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45385" y="2469815"/>
              <a:ext cx="12565229" cy="3191320"/>
            </a:xfrm>
            <a:prstGeom prst="rect">
              <a:avLst/>
            </a:prstGeom>
          </p:spPr>
        </p:pic>
        <p:sp>
          <p:nvSpPr>
            <p:cNvPr id="8" name="流程圖: 替代程序 7">
              <a:extLst>
                <a:ext uri="{FF2B5EF4-FFF2-40B4-BE49-F238E27FC236}">
                  <a16:creationId xmlns:a16="http://schemas.microsoft.com/office/drawing/2014/main" id="{A80B640E-EE55-4353-93A2-48CC4D9F00F6}"/>
                </a:ext>
              </a:extLst>
            </p:cNvPr>
            <p:cNvSpPr/>
            <p:nvPr/>
          </p:nvSpPr>
          <p:spPr>
            <a:xfrm>
              <a:off x="1650997" y="6477000"/>
              <a:ext cx="6477002" cy="1752600"/>
            </a:xfrm>
            <a:prstGeom prst="flowChartAlternateProcess">
              <a:avLst/>
            </a:prstGeom>
            <a:solidFill>
              <a:srgbClr val="F3F7FA"/>
            </a:solidFill>
            <a:ln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流程圖: 替代程序 8">
              <a:extLst>
                <a:ext uri="{FF2B5EF4-FFF2-40B4-BE49-F238E27FC236}">
                  <a16:creationId xmlns:a16="http://schemas.microsoft.com/office/drawing/2014/main" id="{B2783144-5395-A484-373B-8BC7C728A55B}"/>
                </a:ext>
              </a:extLst>
            </p:cNvPr>
            <p:cNvSpPr/>
            <p:nvPr/>
          </p:nvSpPr>
          <p:spPr>
            <a:xfrm>
              <a:off x="8432798" y="6453002"/>
              <a:ext cx="6130214" cy="1752600"/>
            </a:xfrm>
            <a:prstGeom prst="flowChartAlternateProcess">
              <a:avLst/>
            </a:prstGeom>
            <a:solidFill>
              <a:srgbClr val="F0FAF2"/>
            </a:solidFill>
            <a:ln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E3CC8563-C5D0-93CB-D14B-229DC98ED28B}"/>
                </a:ext>
              </a:extLst>
            </p:cNvPr>
            <p:cNvGrpSpPr/>
            <p:nvPr/>
          </p:nvGrpSpPr>
          <p:grpSpPr>
            <a:xfrm>
              <a:off x="2011413" y="6694854"/>
              <a:ext cx="5735585" cy="1355114"/>
              <a:chOff x="7746998" y="3127225"/>
              <a:chExt cx="5735585" cy="1355114"/>
            </a:xfrm>
          </p:grpSpPr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78227DE8-9A73-9BC5-05E9-8124686AC056}"/>
                  </a:ext>
                </a:extLst>
              </p:cNvPr>
              <p:cNvSpPr txBox="1"/>
              <p:nvPr/>
            </p:nvSpPr>
            <p:spPr>
              <a:xfrm>
                <a:off x="7746998" y="3127225"/>
                <a:ext cx="38095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zh-TW" altLang="en-US" sz="2800" b="1">
                    <a:solidFill>
                      <a:srgbClr val="0070C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宏觀塑膠防堵</a:t>
                </a:r>
              </a:p>
            </p:txBody>
          </p:sp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5CA486A1-7A98-A9F0-521E-B6718548C1F0}"/>
                  </a:ext>
                </a:extLst>
              </p:cNvPr>
              <p:cNvSpPr txBox="1"/>
              <p:nvPr/>
            </p:nvSpPr>
            <p:spPr>
              <a:xfrm>
                <a:off x="7746998" y="3650445"/>
                <a:ext cx="5735585" cy="8318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000"/>
                  </a:lnSpc>
                  <a:buNone/>
                </a:pPr>
                <a:r>
                  <a:rPr lang="zh-TW" altLang="en-US" sz="200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降低塑膠廢棄物外洩，嚴格防止塑膠進入海洋與自然環境。</a:t>
                </a:r>
              </a:p>
            </p:txBody>
          </p:sp>
        </p:grp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8ED09C9E-1469-F4A6-2E68-C51D29813F9B}"/>
                </a:ext>
              </a:extLst>
            </p:cNvPr>
            <p:cNvSpPr txBox="1"/>
            <p:nvPr/>
          </p:nvSpPr>
          <p:spPr>
            <a:xfrm>
              <a:off x="8661398" y="6694854"/>
              <a:ext cx="380957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800" b="1">
                  <a:solidFill>
                    <a:srgbClr val="175C3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微觀污染控管</a:t>
              </a: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355BD632-E641-9763-1F43-21F5506A641B}"/>
                </a:ext>
              </a:extLst>
            </p:cNvPr>
            <p:cNvSpPr txBox="1"/>
            <p:nvPr/>
          </p:nvSpPr>
          <p:spPr>
            <a:xfrm>
              <a:off x="8661398" y="7218074"/>
              <a:ext cx="5735585" cy="8318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3000"/>
                </a:lnSpc>
                <a:buNone/>
              </a:pP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建立污染減量措施，嚴格管理塑膠顆粒與微塑膠的排放。</a:t>
              </a:r>
            </a:p>
          </p:txBody>
        </p:sp>
      </p:grp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917BD353-25AF-3B6F-E269-22384918DDBF}"/>
              </a:ext>
            </a:extLst>
          </p:cNvPr>
          <p:cNvSpPr txBox="1"/>
          <p:nvPr/>
        </p:nvSpPr>
        <p:spPr>
          <a:xfrm>
            <a:off x="5282506" y="6112388"/>
            <a:ext cx="6063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28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關鍵行動：強化污染監測與控制方向</a:t>
            </a:r>
          </a:p>
        </p:txBody>
      </p:sp>
    </p:spTree>
    <p:extLst>
      <p:ext uri="{BB962C8B-B14F-4D97-AF65-F5344CB8AC3E}">
        <p14:creationId xmlns:p14="http://schemas.microsoft.com/office/powerpoint/2010/main" val="2680362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D8007-A987-DBCC-0904-7AA2B6D8B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流程圖: 替代程序 25">
            <a:extLst>
              <a:ext uri="{FF2B5EF4-FFF2-40B4-BE49-F238E27FC236}">
                <a16:creationId xmlns:a16="http://schemas.microsoft.com/office/drawing/2014/main" id="{D9895482-1658-1B76-8367-105CB9501EF4}"/>
              </a:ext>
            </a:extLst>
          </p:cNvPr>
          <p:cNvSpPr/>
          <p:nvPr/>
        </p:nvSpPr>
        <p:spPr>
          <a:xfrm>
            <a:off x="8867723" y="6533415"/>
            <a:ext cx="6477002" cy="1483200"/>
          </a:xfrm>
          <a:prstGeom prst="flowChartAlternateProcess">
            <a:avLst/>
          </a:prstGeom>
          <a:solidFill>
            <a:srgbClr val="F0F8FB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EFF7FA"/>
              </a:solidFill>
            </a:endParaRPr>
          </a:p>
        </p:txBody>
      </p:sp>
      <p:sp>
        <p:nvSpPr>
          <p:cNvPr id="23" name="流程圖: 替代程序 22">
            <a:extLst>
              <a:ext uri="{FF2B5EF4-FFF2-40B4-BE49-F238E27FC236}">
                <a16:creationId xmlns:a16="http://schemas.microsoft.com/office/drawing/2014/main" id="{239E59C1-CD23-93B9-6BBC-73C0ADA31A1C}"/>
              </a:ext>
            </a:extLst>
          </p:cNvPr>
          <p:cNvSpPr/>
          <p:nvPr/>
        </p:nvSpPr>
        <p:spPr>
          <a:xfrm>
            <a:off x="8813800" y="4673274"/>
            <a:ext cx="6477002" cy="1483200"/>
          </a:xfrm>
          <a:prstGeom prst="flowChartAlternateProcess">
            <a:avLst/>
          </a:prstGeom>
          <a:solidFill>
            <a:srgbClr val="F0F8FB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EFF7FA"/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BB41700-6ABE-3A34-F73F-BD29C8182A2F}"/>
              </a:ext>
            </a:extLst>
          </p:cNvPr>
          <p:cNvSpPr txBox="1"/>
          <p:nvPr/>
        </p:nvSpPr>
        <p:spPr>
          <a:xfrm>
            <a:off x="1041400" y="1278673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第七條</a:t>
            </a:r>
            <a:r>
              <a:rPr lang="en-US" altLang="zh-TW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廢棄物管理：推動塑膠循環利用機制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B16A0941-4432-9F68-11E7-85A3A965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8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70B4BC9B-B752-BA63-3C78-015EEFCEA1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6" y="223571"/>
            <a:ext cx="4797562" cy="630937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3961A2CC-7B3C-9149-25CD-219ACAADF810}"/>
              </a:ext>
            </a:extLst>
          </p:cNvPr>
          <p:cNvSpPr txBox="1"/>
          <p:nvPr/>
        </p:nvSpPr>
        <p:spPr>
          <a:xfrm>
            <a:off x="1304670" y="2005273"/>
            <a:ext cx="105818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建立塑膠廢棄物管理、回收與生產者延伸責任制度，提升資源循環效率與循環經濟發展。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6E94399-DDB7-6E90-2E98-BBBD7B29BF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547" y="2507677"/>
            <a:ext cx="8002117" cy="5401429"/>
          </a:xfrm>
          <a:prstGeom prst="rect">
            <a:avLst/>
          </a:prstGeom>
        </p:spPr>
      </p:pic>
      <p:sp>
        <p:nvSpPr>
          <p:cNvPr id="5" name="流程圖: 替代程序 4">
            <a:extLst>
              <a:ext uri="{FF2B5EF4-FFF2-40B4-BE49-F238E27FC236}">
                <a16:creationId xmlns:a16="http://schemas.microsoft.com/office/drawing/2014/main" id="{483B1387-31E6-4007-B341-3B7CC0175F4C}"/>
              </a:ext>
            </a:extLst>
          </p:cNvPr>
          <p:cNvSpPr/>
          <p:nvPr/>
        </p:nvSpPr>
        <p:spPr>
          <a:xfrm>
            <a:off x="8813800" y="2862374"/>
            <a:ext cx="6477002" cy="1483200"/>
          </a:xfrm>
          <a:prstGeom prst="flowChartAlternateProcess">
            <a:avLst/>
          </a:prstGeom>
          <a:solidFill>
            <a:srgbClr val="F0F8FB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EFF7FA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E39C6B01-B697-EC16-5458-68858B6174A4}"/>
              </a:ext>
            </a:extLst>
          </p:cNvPr>
          <p:cNvSpPr txBox="1"/>
          <p:nvPr/>
        </p:nvSpPr>
        <p:spPr>
          <a:xfrm>
            <a:off x="8904274" y="3071052"/>
            <a:ext cx="38095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強化收集與管理</a:t>
            </a:r>
          </a:p>
          <a:p>
            <a:pPr>
              <a:buNone/>
            </a:pP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EAEFE61-D1DB-3133-B199-2F13C826D57B}"/>
              </a:ext>
            </a:extLst>
          </p:cNvPr>
          <p:cNvSpPr txBox="1"/>
          <p:nvPr/>
        </p:nvSpPr>
        <p:spPr>
          <a:xfrm>
            <a:off x="8904274" y="3620642"/>
            <a:ext cx="6477002" cy="408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強化廢棄物收集與管理機制，降低塑膠廢棄物環境負荷。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2DE96F3-ECF1-0188-CFAF-CEE165478AE3}"/>
              </a:ext>
            </a:extLst>
          </p:cNvPr>
          <p:cNvSpPr txBox="1"/>
          <p:nvPr/>
        </p:nvSpPr>
        <p:spPr>
          <a:xfrm>
            <a:off x="8923479" y="4782972"/>
            <a:ext cx="38095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提升回收能力</a:t>
            </a:r>
          </a:p>
          <a:p>
            <a:pPr>
              <a:buNone/>
            </a:pP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37F9132-1944-B5DE-80D4-20E611B0AAF8}"/>
              </a:ext>
            </a:extLst>
          </p:cNvPr>
          <p:cNvSpPr txBox="1"/>
          <p:nvPr/>
        </p:nvSpPr>
        <p:spPr>
          <a:xfrm>
            <a:off x="8923479" y="5306192"/>
            <a:ext cx="6367323" cy="742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強化塑膠回收與循環利用能力，建立塑膠回收與再利用目標。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FDB40D0-118C-D816-B1C4-633051747BF2}"/>
              </a:ext>
            </a:extLst>
          </p:cNvPr>
          <p:cNvSpPr txBox="1"/>
          <p:nvPr/>
        </p:nvSpPr>
        <p:spPr>
          <a:xfrm>
            <a:off x="8998796" y="6614893"/>
            <a:ext cx="380957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TW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資源再生利用</a:t>
            </a:r>
          </a:p>
          <a:p>
            <a:pPr>
              <a:buNone/>
            </a:pPr>
            <a:endParaRPr lang="zh-TW" altLang="en-US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en-US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D11649B7-CCDF-DC5F-6B49-182A1EA026FA}"/>
              </a:ext>
            </a:extLst>
          </p:cNvPr>
          <p:cNvSpPr txBox="1"/>
          <p:nvPr/>
        </p:nvSpPr>
        <p:spPr>
          <a:xfrm>
            <a:off x="8998796" y="7138113"/>
            <a:ext cx="6255455" cy="742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提升塑膠回收與資源化效率，推動再生材料重新進入生產線。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2DA776CC-2473-6427-767B-B3698D885B8F}"/>
              </a:ext>
            </a:extLst>
          </p:cNvPr>
          <p:cNvSpPr txBox="1"/>
          <p:nvPr/>
        </p:nvSpPr>
        <p:spPr>
          <a:xfrm>
            <a:off x="1193800" y="8222586"/>
            <a:ext cx="8129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註：生產者延伸責任（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Extended Producer Responsibility, EPR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883083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B62E14-2AC7-8DE2-7E4F-BDA5E156A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AA33B4B8-733D-6496-CA0E-BD5D36E2D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54"/>
            <a:ext cx="16256000" cy="9067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895CAFE-9060-2BC9-45A0-DDC1015B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ADB6A2F-77DC-F96D-C100-3817B87BD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501541" y="-338226"/>
            <a:ext cx="2436850" cy="1835984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A13075-22E3-C775-9051-ACA8C2AC6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188854" y="562861"/>
            <a:ext cx="860491" cy="86049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F3EB41E-23B5-66DD-4664-09DB28539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3391309" y="873520"/>
            <a:ext cx="916629" cy="916629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F9BB37B-2036-EB26-5DA9-0EC08684F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2475524" y="0"/>
            <a:ext cx="3780476" cy="1974449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9D7A53BE-1202-2A13-5898-8F93AC976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35125" y="8154001"/>
            <a:ext cx="1992684" cy="9899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A8937992-7004-45B4-8E94-DDD3B53B3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138773" y="8604190"/>
            <a:ext cx="1086537" cy="539810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投影片編號版面配置區 29">
            <a:extLst>
              <a:ext uri="{FF2B5EF4-FFF2-40B4-BE49-F238E27FC236}">
                <a16:creationId xmlns:a16="http://schemas.microsoft.com/office/drawing/2014/main" id="{FC8A818A-EC0B-847B-D016-9DBD17FB8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37A279-E143-2E7E-61A9-F740A961FC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2" t="3692" r="776" b="3159"/>
          <a:stretch>
            <a:fillRect/>
          </a:stretch>
        </p:blipFill>
        <p:spPr>
          <a:xfrm>
            <a:off x="1270000" y="1368025"/>
            <a:ext cx="13563600" cy="716637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4B7FF65-539E-11E9-5EDB-C9CE12917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000" y="4039585"/>
            <a:ext cx="1523998" cy="47866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C076D22-A564-3202-DDEE-557143F00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6999" y="5103946"/>
            <a:ext cx="1523999" cy="47866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92298405-814C-B338-6C48-2AE5FB023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760" y="6199322"/>
            <a:ext cx="1525239" cy="47866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2CC0ED7-7AB9-BABC-0277-199A54534F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5054" y="7303991"/>
            <a:ext cx="1523998" cy="478660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D27249AA-A0DF-00B3-613B-85F9ECD4F96D}"/>
              </a:ext>
            </a:extLst>
          </p:cNvPr>
          <p:cNvSpPr txBox="1"/>
          <p:nvPr/>
        </p:nvSpPr>
        <p:spPr>
          <a:xfrm>
            <a:off x="3676497" y="4072737"/>
            <a:ext cx="1784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solidFill>
                  <a:srgbClr val="1D278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產品設計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B25CD8C-F7D4-FCAC-427A-2582353AD72F}"/>
              </a:ext>
            </a:extLst>
          </p:cNvPr>
          <p:cNvSpPr txBox="1"/>
          <p:nvPr/>
        </p:nvSpPr>
        <p:spPr>
          <a:xfrm>
            <a:off x="3676497" y="5080839"/>
            <a:ext cx="1784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solidFill>
                  <a:srgbClr val="1D278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市場機制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CF7D12E-E23A-9BB5-E067-D750D3918DC6}"/>
              </a:ext>
            </a:extLst>
          </p:cNvPr>
          <p:cNvSpPr txBox="1"/>
          <p:nvPr/>
        </p:nvSpPr>
        <p:spPr>
          <a:xfrm>
            <a:off x="3676497" y="6169127"/>
            <a:ext cx="1784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solidFill>
                  <a:srgbClr val="1D278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供應鏈結構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E865327-461F-74C3-7733-0F22221DAA52}"/>
              </a:ext>
            </a:extLst>
          </p:cNvPr>
          <p:cNvSpPr txBox="1"/>
          <p:nvPr/>
        </p:nvSpPr>
        <p:spPr>
          <a:xfrm>
            <a:off x="3676497" y="7312488"/>
            <a:ext cx="1784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solidFill>
                  <a:srgbClr val="1D278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通關與貿易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003B591-39B9-50AD-6A95-DED35637527A}"/>
              </a:ext>
            </a:extLst>
          </p:cNvPr>
          <p:cNvSpPr txBox="1"/>
          <p:nvPr/>
        </p:nvSpPr>
        <p:spPr>
          <a:xfrm>
            <a:off x="6070600" y="2981245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舊規則（過去）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63D36EB3-7FE3-18DC-85BC-908CE60E6FD6}"/>
              </a:ext>
            </a:extLst>
          </p:cNvPr>
          <p:cNvSpPr txBox="1"/>
          <p:nvPr/>
        </p:nvSpPr>
        <p:spPr>
          <a:xfrm>
            <a:off x="10033000" y="2981244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新規則（未來）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956F5A4A-CB6F-C97B-539A-8F07EB104743}"/>
              </a:ext>
            </a:extLst>
          </p:cNvPr>
          <p:cNvSpPr txBox="1"/>
          <p:nvPr/>
        </p:nvSpPr>
        <p:spPr>
          <a:xfrm>
            <a:off x="1797328" y="1604492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塑膠產品的新舊貿易規則對照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E72953A4-4BE7-E543-1B45-BFE508FA78BF}"/>
              </a:ext>
            </a:extLst>
          </p:cNvPr>
          <p:cNvSpPr txBox="1"/>
          <p:nvPr/>
        </p:nvSpPr>
        <p:spPr>
          <a:xfrm>
            <a:off x="6070600" y="4048082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性能與成本導向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021C22FD-1DF5-0E6C-6C6B-4B285783F533}"/>
              </a:ext>
            </a:extLst>
          </p:cNvPr>
          <p:cNvSpPr txBox="1"/>
          <p:nvPr/>
        </p:nvSpPr>
        <p:spPr>
          <a:xfrm>
            <a:off x="6070600" y="5182496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價格與品質競爭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72B89346-879E-346F-5F28-2B7EDDAAB8DC}"/>
              </a:ext>
            </a:extLst>
          </p:cNvPr>
          <p:cNvSpPr txBox="1"/>
          <p:nvPr/>
        </p:nvSpPr>
        <p:spPr>
          <a:xfrm>
            <a:off x="6070600" y="6320468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線性製造與銷售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74A69004-2EEF-E224-0CF2-3CDEA14A8F19}"/>
              </a:ext>
            </a:extLst>
          </p:cNvPr>
          <p:cNvSpPr txBox="1"/>
          <p:nvPr/>
        </p:nvSpPr>
        <p:spPr>
          <a:xfrm>
            <a:off x="6070600" y="7303991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單純稅務與報關管理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455EAED2-3B8F-1745-E83D-09E23F9DE35D}"/>
              </a:ext>
            </a:extLst>
          </p:cNvPr>
          <p:cNvSpPr txBox="1"/>
          <p:nvPr/>
        </p:nvSpPr>
        <p:spPr>
          <a:xfrm>
            <a:off x="9652001" y="3856596"/>
            <a:ext cx="342899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合規與循環導向</a:t>
            </a:r>
          </a:p>
          <a:p>
            <a:pPr algn="ctr">
              <a:spcBef>
                <a:spcPts val="600"/>
              </a:spcBef>
            </a:pP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（減少複合材料、提升可拆解性）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D444BB78-C362-FBBC-A9F2-BB3730C0C2A7}"/>
              </a:ext>
            </a:extLst>
          </p:cNvPr>
          <p:cNvSpPr txBox="1"/>
          <p:nvPr/>
        </p:nvSpPr>
        <p:spPr>
          <a:xfrm>
            <a:off x="9422196" y="4962121"/>
            <a:ext cx="388860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價格、品質與永續競爭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（綠色合規要求、採購納入永續條件）</a:t>
            </a:r>
            <a:endParaRPr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FC0018E2-5364-52A7-E986-253E829630FA}"/>
              </a:ext>
            </a:extLst>
          </p:cNvPr>
          <p:cNvSpPr txBox="1"/>
          <p:nvPr/>
        </p:nvSpPr>
        <p:spPr>
          <a:xfrm>
            <a:off x="9422196" y="6053783"/>
            <a:ext cx="388860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全生命週期與循環管理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600"/>
              </a:spcBef>
            </a:pPr>
            <a:r>
              <a:rPr kumimoji="0" lang="zh-TW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（產品責任延伸從設計至回收端）</a:t>
            </a:r>
            <a:endParaRPr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8323006D-9D4E-EACB-28AA-99C0ACFFE976}"/>
              </a:ext>
            </a:extLst>
          </p:cNvPr>
          <p:cNvSpPr txBox="1"/>
          <p:nvPr/>
        </p:nvSpPr>
        <p:spPr>
          <a:xfrm>
            <a:off x="9422196" y="7115684"/>
            <a:ext cx="388860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材料與環境資訊審查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600"/>
              </a:spcBef>
            </a:pPr>
            <a:r>
              <a:rPr kumimoji="0" lang="zh-TW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（跨國貿易需求需具備數據透明度）</a:t>
            </a:r>
            <a:endParaRPr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FA73B6A-E2FA-9728-FD82-4A537E6F2E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6" y="223571"/>
            <a:ext cx="4797562" cy="63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828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F430E7BFD9A6449A76B58DC880C78C" ma:contentTypeVersion="10" ma:contentTypeDescription="Create a new document." ma:contentTypeScope="" ma:versionID="83ed3c17f9b05f923ea23d76a7fcd908">
  <xsd:schema xmlns:xsd="http://www.w3.org/2001/XMLSchema" xmlns:xs="http://www.w3.org/2001/XMLSchema" xmlns:p="http://schemas.microsoft.com/office/2006/metadata/properties" xmlns:ns2="539dc2f8-d027-4982-96b9-2bb86266c7a5" targetNamespace="http://schemas.microsoft.com/office/2006/metadata/properties" ma:root="true" ma:fieldsID="67dfa393fcacf43be602a5bf3b630e57" ns2:_="">
    <xsd:import namespace="539dc2f8-d027-4982-96b9-2bb86266c7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dc2f8-d027-4982-96b9-2bb86266c7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73c143a-5515-408f-beb1-77a74293c5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9dc2f8-d027-4982-96b9-2bb86266c7a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B53F635-E2B8-4B89-9B44-49B7DF768C8E}"/>
</file>

<file path=customXml/itemProps2.xml><?xml version="1.0" encoding="utf-8"?>
<ds:datastoreItem xmlns:ds="http://schemas.openxmlformats.org/officeDocument/2006/customXml" ds:itemID="{1BA92878-6C53-45C4-8F8D-0BEECDDAE5D3}"/>
</file>

<file path=customXml/itemProps3.xml><?xml version="1.0" encoding="utf-8"?>
<ds:datastoreItem xmlns:ds="http://schemas.openxmlformats.org/officeDocument/2006/customXml" ds:itemID="{9E83C391-964C-4C61-B3C6-58250819998C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1207</Words>
  <Application>Microsoft Office PowerPoint</Application>
  <PresentationFormat>Custom</PresentationFormat>
  <Paragraphs>163</Paragraphs>
  <Slides>11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jenna17[李靜雯]</cp:lastModifiedBy>
  <cp:revision>6</cp:revision>
  <dcterms:created xsi:type="dcterms:W3CDTF">2006-08-16T00:00:00Z</dcterms:created>
  <dcterms:modified xsi:type="dcterms:W3CDTF">2026-06-29T03:03:23Z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0x0101004EF430E7BFD9A6449A76B58DC880C78C</vt:lpwstr>
  </property>
</Properties>
</file>